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72" r:id="rId8"/>
    <p:sldId id="261" r:id="rId9"/>
    <p:sldId id="263" r:id="rId10"/>
    <p:sldId id="273" r:id="rId11"/>
    <p:sldId id="264" r:id="rId12"/>
    <p:sldId id="265" r:id="rId13"/>
    <p:sldId id="266" r:id="rId14"/>
    <p:sldId id="267" r:id="rId15"/>
    <p:sldId id="274" r:id="rId16"/>
    <p:sldId id="268" r:id="rId17"/>
    <p:sldId id="275" r:id="rId18"/>
    <p:sldId id="269" r:id="rId19"/>
    <p:sldId id="276" r:id="rId20"/>
    <p:sldId id="270" r:id="rId21"/>
    <p:sldId id="27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6" d="100"/>
          <a:sy n="56" d="100"/>
        </p:scale>
        <p:origin x="-1554" y="-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28.10.2010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28.10.2010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28.10.2010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28.10.2010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28.10.2010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АНАСТАСИЯ\ДОКУМЕНТЫ\ОРР\Этнос\долган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928802"/>
            <a:ext cx="5286412" cy="36608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28572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itchFamily="66" charset="0"/>
              </a:rPr>
              <a:t>Национально-культурная автономия северных народов Красноярского края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32146" y="5786454"/>
            <a:ext cx="3919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>
                <a:solidFill>
                  <a:schemeClr val="tx2"/>
                </a:solidFill>
                <a:latin typeface="Comic Sans MS" pitchFamily="66" charset="0"/>
              </a:rPr>
              <a:t>Работа по ОРР ученицы 10 класса</a:t>
            </a:r>
          </a:p>
          <a:p>
            <a:pPr algn="r"/>
            <a:r>
              <a:rPr lang="ru-RU" dirty="0" smtClean="0">
                <a:solidFill>
                  <a:schemeClr val="tx2"/>
                </a:solidFill>
                <a:latin typeface="Comic Sans MS" pitchFamily="66" charset="0"/>
              </a:rPr>
              <a:t>Бочкарёвой Анастасии</a:t>
            </a:r>
            <a:endParaRPr lang="ru-RU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1026" name="Picture 2" descr="C:\Program Files\Microsoft Office\CLIPART\PUB60COR\AN01545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857760"/>
            <a:ext cx="1370013" cy="1679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00100" y="2071678"/>
            <a:ext cx="3500462" cy="378621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>
                <a:solidFill>
                  <a:schemeClr val="tx2"/>
                </a:solidFill>
              </a:rPr>
              <a:t>В 1927 г. были образованы </a:t>
            </a:r>
            <a:r>
              <a:rPr lang="ru-RU" dirty="0" err="1" smtClean="0">
                <a:solidFill>
                  <a:schemeClr val="tx2"/>
                </a:solidFill>
              </a:rPr>
              <a:t>Илимпийский</a:t>
            </a:r>
            <a:r>
              <a:rPr lang="ru-RU" dirty="0" smtClean="0">
                <a:solidFill>
                  <a:schemeClr val="tx2"/>
                </a:solidFill>
              </a:rPr>
              <a:t>, </a:t>
            </a:r>
            <a:r>
              <a:rPr lang="ru-RU" dirty="0" err="1" smtClean="0">
                <a:solidFill>
                  <a:schemeClr val="tx2"/>
                </a:solidFill>
              </a:rPr>
              <a:t>Байкитский</a:t>
            </a:r>
            <a:r>
              <a:rPr lang="ru-RU" dirty="0" smtClean="0">
                <a:solidFill>
                  <a:schemeClr val="tx2"/>
                </a:solidFill>
              </a:rPr>
              <a:t> и </a:t>
            </a:r>
            <a:r>
              <a:rPr lang="ru-RU" dirty="0" err="1" smtClean="0">
                <a:solidFill>
                  <a:schemeClr val="tx2"/>
                </a:solidFill>
              </a:rPr>
              <a:t>Тунгусско-Чунский</a:t>
            </a:r>
            <a:r>
              <a:rPr lang="ru-RU" dirty="0" smtClean="0">
                <a:solidFill>
                  <a:schemeClr val="tx2"/>
                </a:solidFill>
              </a:rPr>
              <a:t> национальны районы, объединенные в 1930 г. в Эвенкийский национальный округ (</a:t>
            </a:r>
            <a:r>
              <a:rPr lang="ru-RU" dirty="0" err="1" smtClean="0">
                <a:solidFill>
                  <a:schemeClr val="tx2"/>
                </a:solidFill>
              </a:rPr>
              <a:t>адм</a:t>
            </a:r>
            <a:r>
              <a:rPr lang="ru-RU" dirty="0" smtClean="0">
                <a:solidFill>
                  <a:schemeClr val="tx2"/>
                </a:solidFill>
              </a:rPr>
              <a:t>. центр – </a:t>
            </a:r>
            <a:r>
              <a:rPr lang="ru-RU" dirty="0" err="1" smtClean="0">
                <a:solidFill>
                  <a:schemeClr val="tx2"/>
                </a:solidFill>
              </a:rPr>
              <a:t>пгт</a:t>
            </a:r>
            <a:r>
              <a:rPr lang="ru-RU" dirty="0" smtClean="0">
                <a:solidFill>
                  <a:schemeClr val="tx2"/>
                </a:solidFill>
              </a:rPr>
              <a:t> Тура)., с 1987 г. – автономный округ, с 1992 г. -  самостоятельный субъект РФ, с 2007 г. – муниципальное образование в составе Красноярского края. </a:t>
            </a:r>
          </a:p>
          <a:p>
            <a:pPr algn="just"/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098" name="Picture 2" descr="D:\АНАСТАСИЯ\ДОКУМЕНТЫ\ОРР\Этнос\kartabig(2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357298"/>
            <a:ext cx="3735394" cy="43692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42976" y="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Национальные общественные объединения</a:t>
            </a:r>
            <a:endParaRPr lang="ru-RU" sz="32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57290" y="1571612"/>
            <a:ext cx="7143800" cy="4929198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>
                <a:solidFill>
                  <a:schemeClr val="tx2"/>
                </a:solidFill>
              </a:rPr>
              <a:t>Для защиты автохтонного населения и участия в общественной жизни Эвенкии в 1989 г. была создана Ассоциация КМНС «</a:t>
            </a:r>
            <a:r>
              <a:rPr lang="ru-RU" sz="1600" dirty="0" err="1" smtClean="0">
                <a:solidFill>
                  <a:schemeClr val="tx2"/>
                </a:solidFill>
              </a:rPr>
              <a:t>Арун</a:t>
            </a:r>
            <a:r>
              <a:rPr lang="ru-RU" sz="1600" dirty="0" smtClean="0">
                <a:solidFill>
                  <a:schemeClr val="tx2"/>
                </a:solidFill>
              </a:rPr>
              <a:t>» (Возрождение) Эвенкийского АО, первым ее президентом стала З. Н. Пикунова – канд. </a:t>
            </a:r>
            <a:r>
              <a:rPr lang="ru-RU" sz="1600" dirty="0" err="1" smtClean="0">
                <a:solidFill>
                  <a:schemeClr val="tx2"/>
                </a:solidFill>
              </a:rPr>
              <a:t>Пед</a:t>
            </a:r>
            <a:r>
              <a:rPr lang="ru-RU" sz="1600" dirty="0" smtClean="0">
                <a:solidFill>
                  <a:schemeClr val="tx2"/>
                </a:solidFill>
              </a:rPr>
              <a:t>. Наук, автор учебников и словарей эвенского языка. С1998 г. Ассоциацию возглавила учительница М. Д. Смирнова, а с В. А. </a:t>
            </a:r>
            <a:r>
              <a:rPr lang="ru-RU" sz="1600" dirty="0" err="1" smtClean="0">
                <a:solidFill>
                  <a:schemeClr val="tx2"/>
                </a:solidFill>
              </a:rPr>
              <a:t>Коптелко</a:t>
            </a:r>
            <a:r>
              <a:rPr lang="ru-RU" sz="1600" dirty="0" smtClean="0">
                <a:solidFill>
                  <a:schemeClr val="tx2"/>
                </a:solidFill>
              </a:rPr>
              <a:t>. По инициативе «</a:t>
            </a:r>
            <a:r>
              <a:rPr lang="ru-RU" sz="1600" dirty="0" err="1" smtClean="0">
                <a:solidFill>
                  <a:schemeClr val="tx2"/>
                </a:solidFill>
              </a:rPr>
              <a:t>Арун</a:t>
            </a:r>
            <a:r>
              <a:rPr lang="ru-RU" sz="1600" dirty="0" smtClean="0">
                <a:solidFill>
                  <a:schemeClr val="tx2"/>
                </a:solidFill>
              </a:rPr>
              <a:t>» в округе дважды проводился Всероссийский </a:t>
            </a:r>
            <a:r>
              <a:rPr lang="ru-RU" sz="1600" dirty="0" err="1" smtClean="0">
                <a:solidFill>
                  <a:schemeClr val="tx2"/>
                </a:solidFill>
              </a:rPr>
              <a:t>Суглан</a:t>
            </a:r>
            <a:r>
              <a:rPr lang="ru-RU" sz="1600" dirty="0" smtClean="0">
                <a:solidFill>
                  <a:schemeClr val="tx2"/>
                </a:solidFill>
              </a:rPr>
              <a:t> эвенков, который в ходе работы получил статус Съезда эвенков России. </a:t>
            </a:r>
          </a:p>
          <a:p>
            <a:pPr algn="just"/>
            <a:r>
              <a:rPr lang="ru-RU" sz="1600" dirty="0" smtClean="0">
                <a:solidFill>
                  <a:schemeClr val="tx2"/>
                </a:solidFill>
              </a:rPr>
              <a:t>В начале </a:t>
            </a:r>
            <a:r>
              <a:rPr lang="en-US" sz="1600" dirty="0" smtClean="0">
                <a:solidFill>
                  <a:schemeClr val="tx2"/>
                </a:solidFill>
              </a:rPr>
              <a:t>XXI</a:t>
            </a:r>
            <a:r>
              <a:rPr lang="ru-RU" sz="1600" dirty="0" smtClean="0">
                <a:solidFill>
                  <a:schemeClr val="tx2"/>
                </a:solidFill>
              </a:rPr>
              <a:t> в. Были образованы районные отделения АКМНС «</a:t>
            </a:r>
            <a:r>
              <a:rPr lang="ru-RU" sz="1600" dirty="0" err="1" smtClean="0">
                <a:solidFill>
                  <a:schemeClr val="tx2"/>
                </a:solidFill>
              </a:rPr>
              <a:t>Арун</a:t>
            </a:r>
            <a:r>
              <a:rPr lang="ru-RU" sz="1600" dirty="0" smtClean="0">
                <a:solidFill>
                  <a:schemeClr val="tx2"/>
                </a:solidFill>
              </a:rPr>
              <a:t>»: </a:t>
            </a:r>
            <a:r>
              <a:rPr lang="ru-RU" sz="1600" dirty="0" err="1" smtClean="0">
                <a:solidFill>
                  <a:schemeClr val="tx2"/>
                </a:solidFill>
              </a:rPr>
              <a:t>Байкитский</a:t>
            </a:r>
            <a:r>
              <a:rPr lang="ru-RU" sz="1600" dirty="0" smtClean="0">
                <a:solidFill>
                  <a:schemeClr val="tx2"/>
                </a:solidFill>
              </a:rPr>
              <a:t>  (2000, президент Г. С. Миронова), </a:t>
            </a:r>
            <a:r>
              <a:rPr lang="ru-RU" sz="1600" dirty="0" err="1" smtClean="0">
                <a:solidFill>
                  <a:schemeClr val="tx2"/>
                </a:solidFill>
              </a:rPr>
              <a:t>Илимпийский</a:t>
            </a:r>
            <a:r>
              <a:rPr lang="ru-RU" sz="1600" dirty="0" smtClean="0">
                <a:solidFill>
                  <a:schemeClr val="tx2"/>
                </a:solidFill>
              </a:rPr>
              <a:t> (2004, президент З. А. </a:t>
            </a:r>
            <a:r>
              <a:rPr lang="ru-RU" sz="1600" dirty="0" err="1" smtClean="0">
                <a:solidFill>
                  <a:schemeClr val="tx2"/>
                </a:solidFill>
              </a:rPr>
              <a:t>Снопикова</a:t>
            </a:r>
            <a:r>
              <a:rPr lang="ru-RU" sz="1600" dirty="0" smtClean="0">
                <a:solidFill>
                  <a:schemeClr val="tx2"/>
                </a:solidFill>
              </a:rPr>
              <a:t>) и </a:t>
            </a:r>
            <a:r>
              <a:rPr lang="ru-RU" sz="1600" dirty="0" err="1" smtClean="0">
                <a:solidFill>
                  <a:schemeClr val="tx2"/>
                </a:solidFill>
              </a:rPr>
              <a:t>Тунгусско-Чунский</a:t>
            </a:r>
            <a:r>
              <a:rPr lang="ru-RU" sz="1600" dirty="0" smtClean="0">
                <a:solidFill>
                  <a:schemeClr val="tx2"/>
                </a:solidFill>
              </a:rPr>
              <a:t> (2004, президент В. И. Аксенов). Летом 2004 г. образуется Эвенкийская общественная организация КМНС «Союз родовых общин «</a:t>
            </a:r>
            <a:r>
              <a:rPr lang="ru-RU" sz="1600" dirty="0" err="1" smtClean="0">
                <a:solidFill>
                  <a:schemeClr val="tx2"/>
                </a:solidFill>
              </a:rPr>
              <a:t>Яктал</a:t>
            </a:r>
            <a:r>
              <a:rPr lang="ru-RU" sz="1600" dirty="0" smtClean="0">
                <a:solidFill>
                  <a:schemeClr val="tx2"/>
                </a:solidFill>
              </a:rPr>
              <a:t>» (представитель Л. Н. Ильина).</a:t>
            </a:r>
          </a:p>
          <a:p>
            <a:pPr algn="just"/>
            <a:r>
              <a:rPr lang="ru-RU" sz="1600" dirty="0" smtClean="0">
                <a:solidFill>
                  <a:schemeClr val="tx2"/>
                </a:solidFill>
              </a:rPr>
              <a:t>В 2006 г. представители от эвенков вошли в состав Палаты КМНС Гражданской ассамблеи. В декабре  2007 г. «</a:t>
            </a:r>
            <a:r>
              <a:rPr lang="ru-RU" sz="1600" dirty="0" err="1" smtClean="0">
                <a:solidFill>
                  <a:schemeClr val="tx2"/>
                </a:solidFill>
              </a:rPr>
              <a:t>Арун</a:t>
            </a:r>
            <a:r>
              <a:rPr lang="ru-RU" sz="1600" dirty="0" smtClean="0">
                <a:solidFill>
                  <a:schemeClr val="tx2"/>
                </a:solidFill>
              </a:rPr>
              <a:t>» совместно с  Эвенкийским региональным движением «Север» (А. Е. </a:t>
            </a:r>
            <a:r>
              <a:rPr lang="ru-RU" sz="1600" dirty="0" err="1" smtClean="0">
                <a:solidFill>
                  <a:schemeClr val="tx2"/>
                </a:solidFill>
              </a:rPr>
              <a:t>Амасов</a:t>
            </a:r>
            <a:r>
              <a:rPr lang="ru-RU" sz="1600" dirty="0" smtClean="0">
                <a:solidFill>
                  <a:schemeClr val="tx2"/>
                </a:solidFill>
              </a:rPr>
              <a:t>), Общественным движением «</a:t>
            </a:r>
            <a:r>
              <a:rPr lang="ru-RU" sz="1600" dirty="0" err="1" smtClean="0">
                <a:solidFill>
                  <a:schemeClr val="tx2"/>
                </a:solidFill>
              </a:rPr>
              <a:t>Нерамнии</a:t>
            </a:r>
            <a:r>
              <a:rPr lang="ru-RU" sz="1600" dirty="0" smtClean="0">
                <a:solidFill>
                  <a:schemeClr val="tx2"/>
                </a:solidFill>
              </a:rPr>
              <a:t>» Эвенкийского района (И. В. </a:t>
            </a:r>
            <a:r>
              <a:rPr lang="ru-RU" sz="1600" dirty="0" err="1" smtClean="0">
                <a:solidFill>
                  <a:schemeClr val="tx2"/>
                </a:solidFill>
              </a:rPr>
              <a:t>Мукто</a:t>
            </a:r>
            <a:r>
              <a:rPr lang="ru-RU" sz="1600" dirty="0" smtClean="0">
                <a:solidFill>
                  <a:schemeClr val="tx2"/>
                </a:solidFill>
              </a:rPr>
              <a:t>) и еще </a:t>
            </a:r>
            <a:r>
              <a:rPr lang="ru-RU" sz="1600" dirty="0" err="1" smtClean="0">
                <a:solidFill>
                  <a:schemeClr val="tx2"/>
                </a:solidFill>
              </a:rPr>
              <a:t>двуми</a:t>
            </a:r>
            <a:r>
              <a:rPr lang="ru-RU" sz="1600" dirty="0" smtClean="0">
                <a:solidFill>
                  <a:schemeClr val="tx2"/>
                </a:solidFill>
              </a:rPr>
              <a:t> организациями стали учредителями Региональной Ассоциации общественных объединений КМНС Красноярского края.</a:t>
            </a:r>
            <a:endParaRPr lang="ru-RU" sz="1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214414" y="5143512"/>
            <a:ext cx="7215238" cy="1285884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Ненцы</a:t>
            </a:r>
            <a:r>
              <a:rPr lang="ru-RU" sz="2000" dirty="0" smtClean="0"/>
              <a:t> (самоназвание: </a:t>
            </a:r>
            <a:r>
              <a:rPr lang="ru-RU" sz="2000" i="1" dirty="0" err="1" smtClean="0"/>
              <a:t>ненэй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ненэц</a:t>
            </a:r>
            <a:r>
              <a:rPr lang="ru-RU" sz="2000" i="1" dirty="0" smtClean="0"/>
              <a:t> </a:t>
            </a:r>
            <a:r>
              <a:rPr lang="ru-RU" sz="2000" dirty="0" smtClean="0"/>
              <a:t>– «настоящий человек» </a:t>
            </a:r>
            <a:r>
              <a:rPr lang="ru-RU" sz="2000" i="1" dirty="0" smtClean="0"/>
              <a:t>не</a:t>
            </a:r>
            <a:r>
              <a:rPr lang="ru-RU" sz="2000" dirty="0" smtClean="0"/>
              <a:t>, </a:t>
            </a:r>
            <a:r>
              <a:rPr lang="ru-RU" sz="2000" i="1" dirty="0" err="1" smtClean="0"/>
              <a:t>хасова</a:t>
            </a:r>
            <a:r>
              <a:rPr lang="ru-RU" sz="2000" dirty="0" smtClean="0"/>
              <a:t>). Термин «ненец» введен в официальное употребление в 1930 г. До этого пользовались устаревшим названием – «самоеды», «</a:t>
            </a:r>
            <a:r>
              <a:rPr lang="ru-RU" sz="2000" dirty="0" err="1" smtClean="0"/>
              <a:t>юраки</a:t>
            </a:r>
            <a:r>
              <a:rPr lang="ru-RU" sz="2000" dirty="0" smtClean="0"/>
              <a:t>».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214546" y="357166"/>
            <a:ext cx="64209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tx2"/>
                </a:solidFill>
              </a:rPr>
              <a:t>На склоне шерстяного холма две нарты опрокинуты. </a:t>
            </a:r>
            <a:r>
              <a:rPr lang="ru-RU" i="1" dirty="0" smtClean="0">
                <a:solidFill>
                  <a:schemeClr val="tx2"/>
                </a:solidFill>
              </a:rPr>
              <a:t>(Уши)</a:t>
            </a:r>
          </a:p>
          <a:p>
            <a:r>
              <a:rPr lang="ru-RU" b="1" i="1" dirty="0" smtClean="0">
                <a:solidFill>
                  <a:schemeClr val="tx2"/>
                </a:solidFill>
              </a:rPr>
              <a:t>Сквозь землю прошел, русскую шапку нашел.</a:t>
            </a:r>
            <a:r>
              <a:rPr lang="ru-RU" i="1" dirty="0" smtClean="0">
                <a:solidFill>
                  <a:schemeClr val="tx2"/>
                </a:solidFill>
              </a:rPr>
              <a:t> (Гриб)</a:t>
            </a:r>
          </a:p>
          <a:p>
            <a:pPr algn="r"/>
            <a:r>
              <a:rPr lang="ru-RU" i="1" dirty="0" smtClean="0">
                <a:solidFill>
                  <a:schemeClr val="tx2"/>
                </a:solidFill>
              </a:rPr>
              <a:t>Ненецкие загадки </a:t>
            </a:r>
          </a:p>
        </p:txBody>
      </p:sp>
      <p:pic>
        <p:nvPicPr>
          <p:cNvPr id="5122" name="Picture 2" descr="D:\АНАСТАСИЯ\ДОКУМЕНТЫ\ОРР\Этнос\ненцы_nency_olenev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571612"/>
            <a:ext cx="4476782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4"/>
          <p:cNvSpPr>
            <a:spLocks noGrp="1"/>
          </p:cNvSpPr>
          <p:nvPr>
            <p:ph type="ctrTitle"/>
          </p:nvPr>
        </p:nvSpPr>
        <p:spPr>
          <a:xfrm>
            <a:off x="1071538" y="1142984"/>
            <a:ext cx="7772400" cy="2243152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400" dirty="0" smtClean="0">
                <a:solidFill>
                  <a:schemeClr val="tx2"/>
                </a:solidFill>
              </a:rPr>
              <a:t>Единственный северный этнос, имеющий три национальных </a:t>
            </a:r>
            <a:r>
              <a:rPr lang="ru-RU" sz="2400" dirty="0" err="1" smtClean="0">
                <a:solidFill>
                  <a:schemeClr val="tx2"/>
                </a:solidFill>
              </a:rPr>
              <a:t>административно-терреториальных</a:t>
            </a:r>
            <a:r>
              <a:rPr lang="ru-RU" sz="2400" dirty="0" smtClean="0">
                <a:solidFill>
                  <a:schemeClr val="tx2"/>
                </a:solidFill>
              </a:rPr>
              <a:t> образования: Ненецкий АО  (образ. в 1929 г.) в Архангельской обл., Ямало-Ненецкий АО (1930) в Тюменской обл. и Таймырский (Долгано-Ненецкий) АО (1930), с 2007 г. одноименный муниципальный район в Красноярском крае.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000100" y="4214818"/>
            <a:ext cx="7929618" cy="175260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>
                <a:solidFill>
                  <a:schemeClr val="tx2"/>
                </a:solidFill>
              </a:rPr>
              <a:t>В общественной жизни ненцы участвуют через Палату КМНС Гражданской ассамблеи Красноярского края, Ассоциацию КМНС Таймыра, Ассоциацию коренных народов ТАО г. Дудинка, региональное общество коренных малочисленных  самодийских народов ТАО, различные фонды.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14348" y="450057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В 1922 г. была создана Якутская АССР, с 1990 г. – Республика Саха (Якутия).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714612" y="357166"/>
            <a:ext cx="58579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tx2"/>
                </a:solidFill>
              </a:rPr>
              <a:t>«Слово лечит, слово калечит, слово убивает, острое слово сильнее стрелы»</a:t>
            </a:r>
          </a:p>
          <a:p>
            <a:pPr algn="r"/>
            <a:r>
              <a:rPr lang="ru-RU" i="1" dirty="0" smtClean="0">
                <a:solidFill>
                  <a:schemeClr val="tx2"/>
                </a:solidFill>
              </a:rPr>
              <a:t>Якутская пословица</a:t>
            </a:r>
            <a:endParaRPr lang="ru-RU" i="1" dirty="0">
              <a:solidFill>
                <a:schemeClr val="tx2"/>
              </a:solidFill>
            </a:endParaRPr>
          </a:p>
        </p:txBody>
      </p:sp>
      <p:pic>
        <p:nvPicPr>
          <p:cNvPr id="6146" name="Picture 2" descr="D:\АНАСТАСИЯ\ДОКУМЕНТЫ\ОРР\Этнос\якут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143116"/>
            <a:ext cx="3000396" cy="2368733"/>
          </a:xfrm>
          <a:prstGeom prst="rect">
            <a:avLst/>
          </a:prstGeom>
          <a:noFill/>
        </p:spPr>
      </p:pic>
      <p:pic>
        <p:nvPicPr>
          <p:cNvPr id="6147" name="Picture 3" descr="D:\АНАСТАСИЯ\ДОКУМЕНТЫ\ОРР\Этнос\якут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928802"/>
            <a:ext cx="2071702" cy="2861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57290" y="4500570"/>
            <a:ext cx="7406640" cy="175260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tx2"/>
                </a:solidFill>
              </a:rPr>
              <a:t>В январе 1995 г. создается красноярская Ассоциация студентов и аспирантов Республики Саха (Якутия) «</a:t>
            </a:r>
            <a:r>
              <a:rPr lang="ru-RU" sz="2000" dirty="0" err="1" smtClean="0">
                <a:solidFill>
                  <a:schemeClr val="tx2"/>
                </a:solidFill>
              </a:rPr>
              <a:t>Аартык</a:t>
            </a:r>
            <a:r>
              <a:rPr lang="ru-RU" sz="2000" dirty="0" smtClean="0">
                <a:solidFill>
                  <a:schemeClr val="tx2"/>
                </a:solidFill>
              </a:rPr>
              <a:t>». </a:t>
            </a:r>
          </a:p>
          <a:p>
            <a:pPr algn="ctr"/>
            <a:r>
              <a:rPr lang="ru-RU" sz="2000" dirty="0" smtClean="0">
                <a:solidFill>
                  <a:schemeClr val="tx2"/>
                </a:solidFill>
              </a:rPr>
              <a:t>«</a:t>
            </a:r>
            <a:r>
              <a:rPr lang="ru-RU" sz="2000" dirty="0" err="1" smtClean="0">
                <a:solidFill>
                  <a:schemeClr val="tx2"/>
                </a:solidFill>
              </a:rPr>
              <a:t>Аартык</a:t>
            </a:r>
            <a:r>
              <a:rPr lang="ru-RU" sz="2000" dirty="0" smtClean="0">
                <a:solidFill>
                  <a:schemeClr val="tx2"/>
                </a:solidFill>
              </a:rPr>
              <a:t>» осуществляет поддержку своих земляков, постоянную связь с исторической родиной, реализует собственные и участвует  в межнациональных культурных проектах.</a:t>
            </a:r>
            <a:endParaRPr lang="ru-RU" sz="2000" dirty="0">
              <a:solidFill>
                <a:schemeClr val="tx2"/>
              </a:solidFill>
            </a:endParaRPr>
          </a:p>
        </p:txBody>
      </p:sp>
      <p:pic>
        <p:nvPicPr>
          <p:cNvPr id="12290" name="Picture 2" descr="D:\АНАСТАСИЯ\ДОКУМЕНТЫ\ОРР\Этнос\001ffdx_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785794"/>
            <a:ext cx="5134606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71538" y="4857760"/>
            <a:ext cx="7772400" cy="1285884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>
                <a:solidFill>
                  <a:schemeClr val="tx2"/>
                </a:solidFill>
              </a:rPr>
              <a:t>Кеты</a:t>
            </a:r>
            <a:r>
              <a:rPr lang="ru-RU" sz="2000" dirty="0" smtClean="0">
                <a:solidFill>
                  <a:schemeClr val="tx2"/>
                </a:solidFill>
              </a:rPr>
              <a:t> (</a:t>
            </a:r>
            <a:r>
              <a:rPr lang="ru-RU" sz="2000" dirty="0" err="1" smtClean="0">
                <a:solidFill>
                  <a:schemeClr val="tx2"/>
                </a:solidFill>
              </a:rPr>
              <a:t>самоназв.:</a:t>
            </a:r>
            <a:r>
              <a:rPr lang="ru-RU" sz="2000" i="1" dirty="0" err="1" smtClean="0">
                <a:solidFill>
                  <a:schemeClr val="tx2"/>
                </a:solidFill>
              </a:rPr>
              <a:t>кет</a:t>
            </a:r>
            <a:r>
              <a:rPr lang="ru-RU" sz="2000" dirty="0" smtClean="0">
                <a:solidFill>
                  <a:schemeClr val="tx2"/>
                </a:solidFill>
              </a:rPr>
              <a:t> – «человек», </a:t>
            </a:r>
            <a:r>
              <a:rPr lang="ru-RU" sz="2000" i="1" dirty="0" err="1" smtClean="0">
                <a:solidFill>
                  <a:schemeClr val="tx2"/>
                </a:solidFill>
              </a:rPr>
              <a:t>кето</a:t>
            </a:r>
            <a:r>
              <a:rPr lang="ru-RU" sz="2000" i="1" dirty="0" smtClean="0">
                <a:solidFill>
                  <a:schemeClr val="tx2"/>
                </a:solidFill>
              </a:rPr>
              <a:t>, </a:t>
            </a:r>
            <a:r>
              <a:rPr lang="ru-RU" sz="2000" i="1" dirty="0" err="1" smtClean="0">
                <a:solidFill>
                  <a:schemeClr val="tx2"/>
                </a:solidFill>
              </a:rPr>
              <a:t>денг</a:t>
            </a:r>
            <a:r>
              <a:rPr lang="ru-RU" sz="2000" i="1" dirty="0" smtClean="0">
                <a:solidFill>
                  <a:schemeClr val="tx2"/>
                </a:solidFill>
              </a:rPr>
              <a:t>, остяки</a:t>
            </a:r>
            <a:r>
              <a:rPr lang="ru-RU" sz="2000" dirty="0" smtClean="0">
                <a:solidFill>
                  <a:schemeClr val="tx2"/>
                </a:solidFill>
              </a:rPr>
              <a:t>). Термин «кет» вводится в обиход в 1920-е гг. Ранее в русской литературе кеты были известны как остяки, енисейские остяки, </a:t>
            </a:r>
            <a:r>
              <a:rPr lang="ru-RU" sz="2000" dirty="0" err="1" smtClean="0">
                <a:solidFill>
                  <a:schemeClr val="tx2"/>
                </a:solidFill>
              </a:rPr>
              <a:t>енисейцы</a:t>
            </a:r>
            <a:r>
              <a:rPr lang="ru-RU" sz="2000" dirty="0" smtClean="0">
                <a:solidFill>
                  <a:schemeClr val="tx2"/>
                </a:solidFill>
              </a:rPr>
              <a:t>. </a:t>
            </a:r>
            <a:endParaRPr lang="ru-RU" sz="2000" dirty="0">
              <a:solidFill>
                <a:schemeClr val="tx2"/>
              </a:solidFill>
            </a:endParaRPr>
          </a:p>
        </p:txBody>
      </p:sp>
      <p:pic>
        <p:nvPicPr>
          <p:cNvPr id="7170" name="Picture 2" descr="D:\АНАСТАСИЯ\ДОКУМЕНТЫ\ОРР\Этнос\кет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642918"/>
            <a:ext cx="5549202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214414" y="4286256"/>
            <a:ext cx="7415242" cy="2000264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sz="2400" dirty="0" smtClean="0">
                <a:solidFill>
                  <a:schemeClr val="tx2"/>
                </a:solidFill>
              </a:rPr>
              <a:t>В середине 1990-х гг. были созданы Краевая ассоциация  </a:t>
            </a:r>
            <a:r>
              <a:rPr lang="ru-RU" sz="2400" dirty="0" err="1" smtClean="0">
                <a:solidFill>
                  <a:schemeClr val="tx2"/>
                </a:solidFill>
              </a:rPr>
              <a:t>кетского</a:t>
            </a:r>
            <a:r>
              <a:rPr lang="ru-RU" sz="2400" dirty="0" smtClean="0">
                <a:solidFill>
                  <a:schemeClr val="tx2"/>
                </a:solidFill>
              </a:rPr>
              <a:t> народа (президент М. В. </a:t>
            </a:r>
            <a:r>
              <a:rPr lang="ru-RU" sz="2400" dirty="0" err="1" smtClean="0">
                <a:solidFill>
                  <a:schemeClr val="tx2"/>
                </a:solidFill>
              </a:rPr>
              <a:t>Максунова</a:t>
            </a:r>
            <a:r>
              <a:rPr lang="ru-RU" sz="2400" dirty="0" smtClean="0">
                <a:solidFill>
                  <a:schemeClr val="tx2"/>
                </a:solidFill>
              </a:rPr>
              <a:t>), Ассоциация КМНС Туруханского района «Наша Земля» (президент О. Л. Синникова), Ассоциация КМНС Енисейского района (президент В. В. </a:t>
            </a:r>
            <a:r>
              <a:rPr lang="ru-RU" sz="2400" dirty="0" err="1" smtClean="0">
                <a:solidFill>
                  <a:schemeClr val="tx2"/>
                </a:solidFill>
              </a:rPr>
              <a:t>Топков</a:t>
            </a:r>
            <a:r>
              <a:rPr lang="ru-RU" sz="2400" dirty="0" smtClean="0">
                <a:solidFill>
                  <a:schemeClr val="tx2"/>
                </a:solidFill>
              </a:rPr>
              <a:t>), Туруханская районная ассоциация малых и коренных народов Севера (президент н. В. Новик). В 2006 г. представители в Палату КМНС Гражданской ассамблеи Красноярского края. 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13314" name="Picture 2" descr="D:\АНАСТАСИЯ\ДОКУМЕНТЫ\ОРР\Народы севера\День оленевода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714356"/>
            <a:ext cx="5025642" cy="3190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71538" y="2714620"/>
            <a:ext cx="4429156" cy="1571635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Нганасаны </a:t>
            </a:r>
            <a:r>
              <a:rPr lang="ru-RU" sz="2000" dirty="0" smtClean="0"/>
              <a:t>(</a:t>
            </a:r>
            <a:r>
              <a:rPr lang="ru-RU" sz="2000" dirty="0" err="1" smtClean="0"/>
              <a:t>самоназв</a:t>
            </a:r>
            <a:r>
              <a:rPr lang="ru-RU" sz="2000" i="1" dirty="0" smtClean="0"/>
              <a:t>.: </a:t>
            </a:r>
            <a:r>
              <a:rPr lang="ru-RU" sz="2000" i="1" dirty="0" err="1" smtClean="0"/>
              <a:t>ня</a:t>
            </a:r>
            <a:r>
              <a:rPr lang="ru-RU" sz="2000" i="1" dirty="0" smtClean="0"/>
              <a:t>, </a:t>
            </a:r>
            <a:r>
              <a:rPr lang="ru-RU" sz="2000" i="1" dirty="0" err="1" smtClean="0"/>
              <a:t>тавгийцы</a:t>
            </a:r>
            <a:r>
              <a:rPr lang="ru-RU" sz="2000" dirty="0" smtClean="0"/>
              <a:t>). Этноним « нганасаны» введен в 1930-е гг., образован от «</a:t>
            </a:r>
            <a:r>
              <a:rPr lang="ru-RU" sz="2000" dirty="0" err="1" smtClean="0"/>
              <a:t>нганаса</a:t>
            </a:r>
            <a:r>
              <a:rPr lang="ru-RU" sz="2000" dirty="0" smtClean="0"/>
              <a:t>» - человек, мужчина.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143108" y="357166"/>
            <a:ext cx="66175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tx2"/>
                </a:solidFill>
              </a:rPr>
              <a:t>«Рукам, что не любят трудиться, не согреться в рукавицах»</a:t>
            </a:r>
          </a:p>
          <a:p>
            <a:r>
              <a:rPr lang="ru-RU" b="1" i="1" dirty="0" smtClean="0">
                <a:solidFill>
                  <a:schemeClr val="tx2"/>
                </a:solidFill>
              </a:rPr>
              <a:t>«Умный на обиду не подает виду»</a:t>
            </a:r>
          </a:p>
          <a:p>
            <a:pPr algn="r"/>
            <a:r>
              <a:rPr lang="ru-RU" i="1" dirty="0" err="1" smtClean="0">
                <a:solidFill>
                  <a:schemeClr val="tx2"/>
                </a:solidFill>
              </a:rPr>
              <a:t>Нганасанские</a:t>
            </a:r>
            <a:r>
              <a:rPr lang="ru-RU" i="1" dirty="0" smtClean="0">
                <a:solidFill>
                  <a:schemeClr val="tx2"/>
                </a:solidFill>
              </a:rPr>
              <a:t> пословицы и поговорки</a:t>
            </a:r>
            <a:endParaRPr lang="ru-RU" i="1" dirty="0">
              <a:solidFill>
                <a:schemeClr val="tx2"/>
              </a:solidFill>
            </a:endParaRPr>
          </a:p>
        </p:txBody>
      </p:sp>
      <p:pic>
        <p:nvPicPr>
          <p:cNvPr id="8194" name="Picture 2" descr="D:\АНАСТАСИЯ\ДОКУМЕНТЫ\ОРР\Этнос\нганасаны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928802"/>
            <a:ext cx="2900444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71538" y="1785926"/>
            <a:ext cx="3786214" cy="3429024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tx2"/>
                </a:solidFill>
              </a:rPr>
              <a:t>В общественной жизни нганасаны участвуют через Палату КМНС Гражданской ассамблеи Красноярского края, Ассоциацию КМНС народов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smtClean="0">
                <a:solidFill>
                  <a:schemeClr val="tx2"/>
                </a:solidFill>
              </a:rPr>
              <a:t>Таймыра</a:t>
            </a:r>
            <a:r>
              <a:rPr lang="en-US" sz="2000" dirty="0" smtClean="0">
                <a:solidFill>
                  <a:schemeClr val="tx2"/>
                </a:solidFill>
              </a:rPr>
              <a:t>         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smtClean="0">
                <a:solidFill>
                  <a:schemeClr val="tx2"/>
                </a:solidFill>
              </a:rPr>
              <a:t>           </a:t>
            </a:r>
            <a:r>
              <a:rPr lang="ru-RU" sz="2000" dirty="0" smtClean="0">
                <a:solidFill>
                  <a:schemeClr val="tx2"/>
                </a:solidFill>
              </a:rPr>
              <a:t>«</a:t>
            </a:r>
            <a:r>
              <a:rPr lang="ru-RU" sz="2000" dirty="0" err="1" smtClean="0">
                <a:solidFill>
                  <a:schemeClr val="tx2"/>
                </a:solidFill>
              </a:rPr>
              <a:t>Лабакта</a:t>
            </a:r>
            <a:r>
              <a:rPr lang="ru-RU" sz="2000" dirty="0" smtClean="0">
                <a:solidFill>
                  <a:schemeClr val="tx2"/>
                </a:solidFill>
              </a:rPr>
              <a:t>»,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smtClean="0">
                <a:solidFill>
                  <a:schemeClr val="tx2"/>
                </a:solidFill>
              </a:rPr>
              <a:t>общество</a:t>
            </a:r>
            <a:r>
              <a:rPr lang="en-US" sz="2000" dirty="0" smtClean="0">
                <a:solidFill>
                  <a:schemeClr val="tx2"/>
                </a:solidFill>
              </a:rPr>
              <a:t>                                                                                  </a:t>
            </a:r>
            <a:r>
              <a:rPr lang="ru-RU" sz="2000" dirty="0" smtClean="0">
                <a:solidFill>
                  <a:schemeClr val="tx2"/>
                </a:solidFill>
              </a:rPr>
              <a:t> коренных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smtClean="0">
                <a:solidFill>
                  <a:schemeClr val="tx2"/>
                </a:solidFill>
              </a:rPr>
              <a:t>малочисленных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smtClean="0">
                <a:solidFill>
                  <a:schemeClr val="tx2"/>
                </a:solidFill>
              </a:rPr>
              <a:t> самодийских народов и др.</a:t>
            </a:r>
            <a:r>
              <a:rPr lang="en-US" sz="2000" dirty="0" smtClean="0">
                <a:solidFill>
                  <a:schemeClr val="tx2"/>
                </a:solidFill>
              </a:rPr>
              <a:t>  </a:t>
            </a:r>
            <a:endParaRPr lang="ru-RU" sz="2000" dirty="0">
              <a:solidFill>
                <a:schemeClr val="tx2"/>
              </a:solidFill>
            </a:endParaRPr>
          </a:p>
        </p:txBody>
      </p:sp>
      <p:pic>
        <p:nvPicPr>
          <p:cNvPr id="9218" name="Picture 2" descr="D:\АНАСТАСИЯ\ДОКУМЕНТЫ\ОРР\Этнос\нганас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714356"/>
            <a:ext cx="3829050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500042"/>
            <a:ext cx="7772400" cy="242889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Федеральный закон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о национально-культурной автономии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71600" y="3071810"/>
            <a:ext cx="6400800" cy="3286148"/>
          </a:xfrm>
        </p:spPr>
        <p:txBody>
          <a:bodyPr>
            <a:normAutofit fontScale="77500" lnSpcReduction="20000"/>
          </a:bodyPr>
          <a:lstStyle/>
          <a:p>
            <a:pPr algn="l">
              <a:buFont typeface="Wingdings" pitchFamily="2" charset="2"/>
              <a:buChar char="ü"/>
            </a:pPr>
            <a:r>
              <a:rPr lang="ru-RU" i="1" dirty="0" smtClean="0">
                <a:solidFill>
                  <a:schemeClr val="tx2"/>
                </a:solidFill>
              </a:rPr>
              <a:t>    Принят Государственной Думой 22 мая 1996 года. </a:t>
            </a:r>
          </a:p>
          <a:p>
            <a:pPr algn="l"/>
            <a:endParaRPr lang="ru-RU" dirty="0" smtClean="0">
              <a:solidFill>
                <a:schemeClr val="tx2"/>
              </a:solidFill>
            </a:endParaRPr>
          </a:p>
          <a:p>
            <a:pPr algn="l">
              <a:buFont typeface="Wingdings" pitchFamily="2" charset="2"/>
              <a:buChar char="ü"/>
            </a:pPr>
            <a:r>
              <a:rPr lang="ru-RU" i="1" dirty="0" smtClean="0">
                <a:solidFill>
                  <a:schemeClr val="tx2"/>
                </a:solidFill>
              </a:rPr>
              <a:t>    Одобрен Советом Федерации 5 июня 1996 года. </a:t>
            </a:r>
          </a:p>
          <a:p>
            <a:pPr algn="l"/>
            <a:endParaRPr lang="ru-RU" dirty="0" smtClean="0">
              <a:solidFill>
                <a:schemeClr val="tx2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ru-RU" i="1" dirty="0" smtClean="0">
                <a:solidFill>
                  <a:schemeClr val="tx2"/>
                </a:solidFill>
              </a:rPr>
              <a:t>    Настоящий Федеральный закон определяет       правовые основы национально-культурной автономии в Российской Федерации, создает правовые условия взаимодействия государства и общества для защиты национальных интересов граждан Российской Федерации в процессе выбора ими путей и форм своего национально-культурного развития.</a:t>
            </a:r>
            <a:endParaRPr lang="ru-RU" dirty="0" smtClean="0">
              <a:solidFill>
                <a:schemeClr val="tx2"/>
              </a:solidFill>
            </a:endParaRPr>
          </a:p>
          <a:p>
            <a:pPr algn="l">
              <a:buFont typeface="Wingdings" pitchFamily="2" charset="2"/>
              <a:buChar char="ü"/>
            </a:pP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928662" y="4500570"/>
            <a:ext cx="8001056" cy="1500198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 smtClean="0"/>
              <a:t>Селькупы</a:t>
            </a:r>
            <a:r>
              <a:rPr lang="ru-RU" sz="1800" dirty="0" smtClean="0"/>
              <a:t> (самоназвание: </a:t>
            </a:r>
            <a:r>
              <a:rPr lang="ru-RU" sz="1800" i="1" dirty="0" err="1" smtClean="0"/>
              <a:t>солькуп</a:t>
            </a:r>
            <a:r>
              <a:rPr lang="ru-RU" sz="1800" i="1" dirty="0" smtClean="0"/>
              <a:t>, </a:t>
            </a:r>
            <a:r>
              <a:rPr lang="ru-RU" sz="1800" i="1" dirty="0" err="1" smtClean="0"/>
              <a:t>шелькуп</a:t>
            </a:r>
            <a:r>
              <a:rPr lang="ru-RU" sz="1800" i="1" dirty="0" smtClean="0"/>
              <a:t> </a:t>
            </a:r>
            <a:r>
              <a:rPr lang="ru-RU" sz="1800" dirty="0" smtClean="0"/>
              <a:t>– «таежный человек», </a:t>
            </a:r>
            <a:r>
              <a:rPr lang="ru-RU" sz="1800" i="1" dirty="0" err="1" smtClean="0"/>
              <a:t>чумылькуп</a:t>
            </a:r>
            <a:r>
              <a:rPr lang="ru-RU" sz="1800" i="1" dirty="0" smtClean="0"/>
              <a:t>, </a:t>
            </a:r>
            <a:r>
              <a:rPr lang="ru-RU" sz="1800" i="1" dirty="0" err="1" smtClean="0"/>
              <a:t>суссекум</a:t>
            </a:r>
            <a:r>
              <a:rPr lang="ru-RU" sz="1800" i="1" dirty="0" smtClean="0"/>
              <a:t>, </a:t>
            </a:r>
            <a:r>
              <a:rPr lang="ru-RU" sz="1800" i="1" dirty="0" err="1" smtClean="0"/>
              <a:t>шошкум</a:t>
            </a:r>
            <a:r>
              <a:rPr lang="ru-RU" sz="1800" dirty="0" smtClean="0"/>
              <a:t>). Устаревшее название </a:t>
            </a:r>
            <a:r>
              <a:rPr lang="ru-RU" sz="1800" dirty="0" err="1" smtClean="0"/>
              <a:t>остяко-самоеды</a:t>
            </a:r>
            <a:r>
              <a:rPr lang="ru-RU" sz="1800" dirty="0" smtClean="0"/>
              <a:t>. Основная часть проживает по рекам  </a:t>
            </a:r>
            <a:r>
              <a:rPr lang="ru-RU" sz="1800" dirty="0" err="1" smtClean="0"/>
              <a:t>Пур</a:t>
            </a:r>
            <a:r>
              <a:rPr lang="ru-RU" sz="1800" dirty="0" smtClean="0"/>
              <a:t> </a:t>
            </a:r>
            <a:r>
              <a:rPr lang="ru-RU" sz="1800" dirty="0" err="1" smtClean="0"/>
              <a:t>иТаз</a:t>
            </a:r>
            <a:r>
              <a:rPr lang="ru-RU" sz="1800" dirty="0" smtClean="0"/>
              <a:t> в Ямало-Ненецком АО Тюменской области (1.9 тыс.), по Оби и ее притокам в Томской области (1,8 тыс.), на реке Турухан Красноярского края (0,4 тыс.). </a:t>
            </a:r>
            <a:endParaRPr lang="ru-RU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928662" y="500042"/>
            <a:ext cx="8193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tx2"/>
                </a:solidFill>
              </a:rPr>
              <a:t>«Если у ребенка завиток на макушке и острый взгляд – он </a:t>
            </a:r>
            <a:r>
              <a:rPr lang="ru-RU" b="1" i="1" dirty="0" err="1" smtClean="0">
                <a:solidFill>
                  <a:schemeClr val="tx2"/>
                </a:solidFill>
              </a:rPr>
              <a:t>буднт</a:t>
            </a:r>
            <a:r>
              <a:rPr lang="ru-RU" b="1" i="1" dirty="0" smtClean="0">
                <a:solidFill>
                  <a:schemeClr val="tx2"/>
                </a:solidFill>
              </a:rPr>
              <a:t> шаманом.»</a:t>
            </a:r>
          </a:p>
          <a:p>
            <a:pPr algn="r"/>
            <a:r>
              <a:rPr lang="ru-RU" i="1" dirty="0" smtClean="0">
                <a:solidFill>
                  <a:schemeClr val="tx2"/>
                </a:solidFill>
              </a:rPr>
              <a:t>Селькупская примета</a:t>
            </a:r>
            <a:endParaRPr lang="ru-RU" i="1" dirty="0">
              <a:solidFill>
                <a:schemeClr val="tx2"/>
              </a:solidFill>
            </a:endParaRPr>
          </a:p>
        </p:txBody>
      </p:sp>
      <p:pic>
        <p:nvPicPr>
          <p:cNvPr id="10242" name="Picture 2" descr="D:\АНАСТАСИЯ\ДОКУМЕНТЫ\ОРР\Этнос\selkup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285860"/>
            <a:ext cx="4673869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42976" y="5572140"/>
            <a:ext cx="7772400" cy="500065"/>
          </a:xfrm>
        </p:spPr>
        <p:txBody>
          <a:bodyPr>
            <a:noAutofit/>
          </a:bodyPr>
          <a:lstStyle/>
          <a:p>
            <a:r>
              <a:rPr lang="ru-RU" sz="3200" b="1" dirty="0" err="1" smtClean="0"/>
              <a:t>Энцы</a:t>
            </a:r>
            <a:r>
              <a:rPr lang="ru-RU" sz="3200" dirty="0" smtClean="0"/>
              <a:t> (самоназвание: </a:t>
            </a:r>
            <a:r>
              <a:rPr lang="ru-RU" sz="3200" i="1" dirty="0" err="1" smtClean="0"/>
              <a:t>эннэчэ</a:t>
            </a:r>
            <a:r>
              <a:rPr lang="ru-RU" sz="3200" dirty="0" smtClean="0"/>
              <a:t> – «человек»).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928926" y="642918"/>
            <a:ext cx="55258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tx2"/>
                </a:solidFill>
              </a:rPr>
              <a:t>«Красная лисица в красной норе на привязи сидит»</a:t>
            </a:r>
          </a:p>
          <a:p>
            <a:pPr algn="r"/>
            <a:r>
              <a:rPr lang="ru-RU" i="1" dirty="0" err="1" smtClean="0">
                <a:solidFill>
                  <a:schemeClr val="tx2"/>
                </a:solidFill>
              </a:rPr>
              <a:t>Энцкая</a:t>
            </a:r>
            <a:r>
              <a:rPr lang="ru-RU" i="1" dirty="0" smtClean="0">
                <a:solidFill>
                  <a:schemeClr val="tx2"/>
                </a:solidFill>
              </a:rPr>
              <a:t> загадка</a:t>
            </a:r>
            <a:endParaRPr lang="ru-RU" i="1" dirty="0">
              <a:solidFill>
                <a:schemeClr val="tx2"/>
              </a:solidFill>
            </a:endParaRPr>
          </a:p>
        </p:txBody>
      </p:sp>
      <p:pic>
        <p:nvPicPr>
          <p:cNvPr id="11266" name="Picture 2" descr="D:\АНАСТАСИЯ\ДОКУМЕНТЫ\ОРР\Этнос\энц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928802"/>
            <a:ext cx="4714908" cy="3318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371600" y="571480"/>
            <a:ext cx="7772400" cy="107156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Понятие национально-культурной автономии 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285852" y="2500306"/>
            <a:ext cx="7358114" cy="2571768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>
                <a:solidFill>
                  <a:schemeClr val="tx2"/>
                </a:solidFill>
              </a:rPr>
              <a:t>Национально-культурная автономия в Российской Федерации  </a:t>
            </a:r>
            <a:r>
              <a:rPr lang="ru-RU" sz="2000" dirty="0" smtClean="0">
                <a:solidFill>
                  <a:schemeClr val="tx2"/>
                </a:solidFill>
              </a:rPr>
              <a:t>— это форма национально-культурного самоопределения, представляющая собой общественное объединение граждан Российской Федерации, относящих себя к определенным этническим общностям, на основе их добровольной самоорганизации в целях самостоятельного решения вопросов сохранения самобытности, развития языка, образования, национальной культуры.</a:t>
            </a:r>
          </a:p>
          <a:p>
            <a:pPr algn="just"/>
            <a:endParaRPr lang="ru-RU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57290" y="214290"/>
            <a:ext cx="7286676" cy="158275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Численность населения северных народов Красноярского края (по переписи 2002 г.)</a:t>
            </a:r>
            <a:endParaRPr lang="ru-RU" sz="28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643042" y="2000240"/>
          <a:ext cx="6715172" cy="388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8793"/>
                <a:gridCol w="1678793"/>
                <a:gridCol w="1678793"/>
                <a:gridCol w="167879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Коренной народ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Общая численность</a:t>
                      </a:r>
                      <a:r>
                        <a:rPr lang="ru-RU" baseline="0" dirty="0" smtClean="0"/>
                        <a:t> в России  (чел.)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</a:t>
                      </a:r>
                      <a:r>
                        <a:rPr lang="ru-RU" baseline="0" dirty="0" smtClean="0"/>
                        <a:t> т. ч. в Красноярском крае (чел.)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(%)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Долганы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7261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5805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80,0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Эвенки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35527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4632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13,0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Ненцы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41302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3188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7,7 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Якуты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443852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1368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0,3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Кеты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1494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1189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79,6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Нганасаны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834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811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97,2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Энцы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237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213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89,9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Селькупы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4249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359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8,4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642918"/>
            <a:ext cx="7801004" cy="114300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Знание русского языка и родного</a:t>
            </a:r>
            <a:endParaRPr lang="ru-RU" sz="40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00166" y="2071678"/>
          <a:ext cx="6096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Народ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Русский язык</a:t>
                      </a:r>
                      <a:r>
                        <a:rPr lang="ru-RU" baseline="0" dirty="0" smtClean="0"/>
                        <a:t> (%)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Родной язык (%)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Долганы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95,6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80,9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Эвенки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Ненцы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90,8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75,7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Якуты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94,0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Кеты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35,6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Нганасаны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52,0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Энцы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43,2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Селькупы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16,5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382" y="5715016"/>
            <a:ext cx="7929618" cy="1357322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/>
              <a:t>Этноним «</a:t>
            </a:r>
            <a:r>
              <a:rPr lang="ru-RU" sz="2000" b="1" dirty="0" smtClean="0"/>
              <a:t>ДОЛГАНЫ</a:t>
            </a:r>
            <a:r>
              <a:rPr lang="ru-RU" sz="2000" dirty="0" smtClean="0"/>
              <a:t>» имеет эвенкийское происхождение, от названия одной из </a:t>
            </a:r>
            <a:r>
              <a:rPr lang="ru-RU" sz="2000" dirty="0" err="1" smtClean="0"/>
              <a:t>тунгусоязычных</a:t>
            </a:r>
            <a:r>
              <a:rPr lang="ru-RU" sz="2000" dirty="0" smtClean="0"/>
              <a:t> родовых групп – Долган, </a:t>
            </a:r>
            <a:r>
              <a:rPr lang="ru-RU" sz="2000" dirty="0" err="1" smtClean="0"/>
              <a:t>Донгот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3500430" y="285728"/>
            <a:ext cx="53390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tx2"/>
                </a:solidFill>
              </a:rPr>
              <a:t>«Чай крепче, если он с добрым другом разделен» </a:t>
            </a:r>
          </a:p>
          <a:p>
            <a:pPr algn="r"/>
            <a:r>
              <a:rPr lang="ru-RU" i="1" dirty="0" err="1" smtClean="0">
                <a:solidFill>
                  <a:schemeClr val="tx2"/>
                </a:solidFill>
              </a:rPr>
              <a:t>Долганская</a:t>
            </a:r>
            <a:r>
              <a:rPr lang="ru-RU" i="1" dirty="0" smtClean="0">
                <a:solidFill>
                  <a:schemeClr val="tx2"/>
                </a:solidFill>
              </a:rPr>
              <a:t> поговорка   </a:t>
            </a:r>
            <a:endParaRPr lang="ru-RU" i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D:\АНАСТАСИЯ\ДОКУМЕНТЫ\ОРР\Этнос\долганы06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071546"/>
            <a:ext cx="5810292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214546" y="4214818"/>
            <a:ext cx="5214974" cy="2000288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solidFill>
                  <a:schemeClr val="tx2"/>
                </a:solidFill>
              </a:rPr>
              <a:t>Долганы представлены в Ассоциации коренных малочисленных народов Севера</a:t>
            </a:r>
            <a:r>
              <a:rPr lang="en-US" sz="2000" dirty="0" smtClean="0">
                <a:solidFill>
                  <a:schemeClr val="tx2"/>
                </a:solidFill>
              </a:rPr>
              <a:t> (</a:t>
            </a:r>
            <a:r>
              <a:rPr lang="ru-RU" sz="2000" dirty="0" smtClean="0">
                <a:solidFill>
                  <a:schemeClr val="tx2"/>
                </a:solidFill>
              </a:rPr>
              <a:t>КМНС) Таймыра. Их представители вошли в состав Палаты КМНС Гражданской ассамблеи Красноярского края (2006 г.) и Региональную ассоциацию общественных объединений КМНС края (декабрь 2007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smtClean="0">
                <a:solidFill>
                  <a:schemeClr val="tx2"/>
                </a:solidFill>
              </a:rPr>
              <a:t>г.)</a:t>
            </a:r>
            <a:r>
              <a:rPr lang="en-US" sz="2000" dirty="0" smtClean="0">
                <a:solidFill>
                  <a:schemeClr val="tx2"/>
                </a:solidFill>
              </a:rPr>
              <a:t>                                                    </a:t>
            </a:r>
            <a:r>
              <a:rPr lang="ru-RU" sz="2000" dirty="0" smtClean="0">
                <a:solidFill>
                  <a:schemeClr val="tx2"/>
                </a:solidFill>
              </a:rPr>
              <a:t>.</a:t>
            </a:r>
            <a:br>
              <a:rPr lang="ru-RU" sz="2000" dirty="0" smtClean="0">
                <a:solidFill>
                  <a:schemeClr val="tx2"/>
                </a:solidFill>
              </a:rPr>
            </a:br>
            <a:endParaRPr lang="ru-RU" sz="2000" dirty="0">
              <a:solidFill>
                <a:schemeClr val="tx2"/>
              </a:solidFill>
            </a:endParaRPr>
          </a:p>
        </p:txBody>
      </p:sp>
      <p:pic>
        <p:nvPicPr>
          <p:cNvPr id="2050" name="Picture 2" descr="D:\АНАСТАСИЯ\ДОКУМЕНТЫ\ОРР\Этнос\ev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642918"/>
            <a:ext cx="4852869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071538" y="2000240"/>
            <a:ext cx="4929222" cy="2857520"/>
          </a:xfrm>
        </p:spPr>
        <p:txBody>
          <a:bodyPr>
            <a:normAutofit fontScale="77500" lnSpcReduction="20000"/>
          </a:bodyPr>
          <a:lstStyle/>
          <a:p>
            <a:pPr algn="l"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/>
                </a:solidFill>
              </a:rPr>
              <a:t>  В декабре 1930 г. был образован Таймырский (Долгано-Ненецкий) национальный округ (3 района, административный центр г. Дудинка)</a:t>
            </a:r>
          </a:p>
          <a:p>
            <a:pPr algn="l"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/>
                </a:solidFill>
              </a:rPr>
              <a:t>  С 1987 г. – автономный округ</a:t>
            </a:r>
          </a:p>
          <a:p>
            <a:pPr algn="l"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/>
                </a:solidFill>
              </a:rPr>
              <a:t>  С 1992 г. – самостоятельный объект РФ</a:t>
            </a:r>
          </a:p>
          <a:p>
            <a:pPr algn="l"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/>
                </a:solidFill>
              </a:rPr>
              <a:t>  С 2007 г. – муниципальное образование в составе Красноярского края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4338" name="Picture 2" descr="D:\АНАСТАСИЯ\ДОКУМЕНТЫ\ОРР\Этнос\Копия 3caace3e01672cecda58eca8b971c2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03303" y="1071546"/>
            <a:ext cx="3240697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00100" y="2571744"/>
            <a:ext cx="4000528" cy="285752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Эвенки</a:t>
            </a:r>
            <a:r>
              <a:rPr lang="ru-RU" sz="2800" dirty="0" smtClean="0"/>
              <a:t> (самоназвание: </a:t>
            </a:r>
            <a:r>
              <a:rPr lang="ru-RU" sz="2800" i="1" dirty="0" smtClean="0"/>
              <a:t>эвенк, </a:t>
            </a:r>
            <a:r>
              <a:rPr lang="ru-RU" sz="2800" i="1" dirty="0" err="1" smtClean="0"/>
              <a:t>тонгус</a:t>
            </a:r>
            <a:r>
              <a:rPr lang="ru-RU" sz="2800" i="1" dirty="0" smtClean="0"/>
              <a:t>, </a:t>
            </a:r>
            <a:r>
              <a:rPr lang="ru-RU" sz="2800" i="1" dirty="0" err="1" smtClean="0"/>
              <a:t>оручен</a:t>
            </a:r>
            <a:r>
              <a:rPr lang="ru-RU" sz="2800" i="1" dirty="0" smtClean="0"/>
              <a:t> </a:t>
            </a:r>
            <a:r>
              <a:rPr lang="ru-RU" sz="2800" dirty="0" smtClean="0"/>
              <a:t>– от </a:t>
            </a:r>
            <a:r>
              <a:rPr lang="ru-RU" sz="2800" dirty="0" err="1" smtClean="0"/>
              <a:t>орон</a:t>
            </a:r>
            <a:r>
              <a:rPr lang="ru-RU" sz="2800" dirty="0" smtClean="0"/>
              <a:t> «олень»; </a:t>
            </a:r>
            <a:r>
              <a:rPr lang="ru-RU" sz="2800" dirty="0" err="1" smtClean="0"/>
              <a:t>илэ</a:t>
            </a:r>
            <a:r>
              <a:rPr lang="ru-RU" sz="2800" dirty="0" smtClean="0"/>
              <a:t> – «человек»). Устаревшее русское название эвенков – тунгусы.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857356" y="285728"/>
            <a:ext cx="69726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tx2"/>
                </a:solidFill>
              </a:rPr>
              <a:t>Четыре уха, два брюха. </a:t>
            </a:r>
            <a:r>
              <a:rPr lang="ru-RU" i="1" dirty="0" smtClean="0">
                <a:solidFill>
                  <a:schemeClr val="tx2"/>
                </a:solidFill>
              </a:rPr>
              <a:t>(Подушка)</a:t>
            </a:r>
          </a:p>
          <a:p>
            <a:r>
              <a:rPr lang="ru-RU" b="1" i="1" dirty="0" smtClean="0">
                <a:solidFill>
                  <a:schemeClr val="tx2"/>
                </a:solidFill>
              </a:rPr>
              <a:t>Какой олень всех быстрее бегает? </a:t>
            </a:r>
            <a:r>
              <a:rPr lang="ru-RU" i="1" dirty="0" smtClean="0">
                <a:solidFill>
                  <a:schemeClr val="tx2"/>
                </a:solidFill>
              </a:rPr>
              <a:t>(Ветер)</a:t>
            </a:r>
          </a:p>
          <a:p>
            <a:r>
              <a:rPr lang="ru-RU" b="1" i="1" dirty="0" smtClean="0">
                <a:solidFill>
                  <a:schemeClr val="tx2"/>
                </a:solidFill>
              </a:rPr>
              <a:t>Десять мальчиков на спинках льдинки несут. </a:t>
            </a:r>
            <a:r>
              <a:rPr lang="ru-RU" i="1" dirty="0" smtClean="0">
                <a:solidFill>
                  <a:schemeClr val="tx2"/>
                </a:solidFill>
              </a:rPr>
              <a:t>(Ногти на пальцах) </a:t>
            </a:r>
          </a:p>
          <a:p>
            <a:pPr algn="r"/>
            <a:r>
              <a:rPr lang="ru-RU" i="1" dirty="0" smtClean="0">
                <a:solidFill>
                  <a:schemeClr val="tx2"/>
                </a:solidFill>
              </a:rPr>
              <a:t>Эвенские загадки</a:t>
            </a:r>
            <a:endParaRPr lang="ru-RU" i="1" dirty="0">
              <a:solidFill>
                <a:schemeClr val="tx2"/>
              </a:solidFill>
            </a:endParaRPr>
          </a:p>
        </p:txBody>
      </p:sp>
      <p:pic>
        <p:nvPicPr>
          <p:cNvPr id="3074" name="Picture 2" descr="D:\АНАСТАСИЯ\ДОКУМЕНТЫ\ОРР\Этнос\эвен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285992"/>
            <a:ext cx="3500462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720</TotalTime>
  <Words>1225</Words>
  <PresentationFormat>Экран (4:3)</PresentationFormat>
  <Paragraphs>118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Солнцестояние</vt:lpstr>
      <vt:lpstr>Национально-культурная автономия северных народов Красноярского края</vt:lpstr>
      <vt:lpstr>Федеральный закон  о национально-культурной автономии </vt:lpstr>
      <vt:lpstr>Понятие национально-культурной автономии </vt:lpstr>
      <vt:lpstr>Численность населения северных народов Красноярского края (по переписи 2002 г.)</vt:lpstr>
      <vt:lpstr>Знание русского языка и родного</vt:lpstr>
      <vt:lpstr>Этноним «ДОЛГАНЫ» имеет эвенкийское происхождение, от названия одной из тунгусоязычных родовых групп – Долган, Донгот.   </vt:lpstr>
      <vt:lpstr>Слайд 7</vt:lpstr>
      <vt:lpstr>Слайд 8</vt:lpstr>
      <vt:lpstr>Эвенки (самоназвание: эвенк, тонгус, оручен – от орон «олень»; илэ – «человек»). Устаревшее русское название эвенков – тунгусы.</vt:lpstr>
      <vt:lpstr>Слайд 10</vt:lpstr>
      <vt:lpstr>Национальные общественные объединения</vt:lpstr>
      <vt:lpstr>Ненцы (самоназвание: ненэй ненэц – «настоящий человек» не, хасова). Термин «ненец» введен в официальное употребление в 1930 г. До этого пользовались устаревшим названием – «самоеды», «юраки».</vt:lpstr>
      <vt:lpstr>Единственный северный этнос, имеющий три национальных административно-терреториальных образования: Ненецкий АО  (образ. в 1929 г.) в Архангельской обл., Ямало-Ненецкий АО (1930) в Тюменской обл. и Таймырский (Долгано-Ненецкий) АО (1930), с 2007 г. одноименный муниципальный район в Красноярском крае.</vt:lpstr>
      <vt:lpstr>В 1922 г. была создана Якутская АССР, с 1990 г. – Республика Саха (Якутия).</vt:lpstr>
      <vt:lpstr>Слайд 15</vt:lpstr>
      <vt:lpstr>Кеты (самоназв.:кет – «человек», кето, денг, остяки). Термин «кет» вводится в обиход в 1920-е гг. Ранее в русской литературе кеты были известны как остяки, енисейские остяки, енисейцы. </vt:lpstr>
      <vt:lpstr>Слайд 17</vt:lpstr>
      <vt:lpstr>Нганасаны (самоназв.: ня, тавгийцы). Этноним « нганасаны» введен в 1930-е гг., образован от «нганаса» - человек, мужчина.</vt:lpstr>
      <vt:lpstr>Слайд 19</vt:lpstr>
      <vt:lpstr>Селькупы (самоназвание: солькуп, шелькуп – «таежный человек», чумылькуп, суссекум, шошкум). Устаревшее название остяко-самоеды. Основная часть проживает по рекам  Пур иТаз в Ямало-Ненецком АО Тюменской области (1.9 тыс.), по Оби и ее притокам в Томской области (1,8 тыс.), на реке Турухан Красноярского края (0,4 тыс.). </vt:lpstr>
      <vt:lpstr>Энцы (самоназвание: эннэчэ – «человек»).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Национально-культурная автономия северных народов Красноярского края</dc:title>
  <cp:lastModifiedBy>XTreme</cp:lastModifiedBy>
  <cp:revision>71</cp:revision>
  <dcterms:modified xsi:type="dcterms:W3CDTF">2010-10-28T10:18:28Z</dcterms:modified>
</cp:coreProperties>
</file>