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479743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Социальная стратификация и социальная дифференциация населения 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</a:b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Красноярского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края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428860" y="5286388"/>
            <a:ext cx="6354498" cy="100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Cambria" pitchFamily="18" charset="0"/>
              </a:rPr>
              <a:t>Автор: Толстоноженко Оксана, 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Cambria" pitchFamily="18" charset="0"/>
              </a:rPr>
              <a:t>ученица 11 класса 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Cambria" pitchFamily="18" charset="0"/>
              </a:rPr>
              <a:t>МОУ «Новополтавская СОШ»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Cambria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2214554"/>
          <a:ext cx="7186642" cy="348711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802790"/>
                <a:gridCol w="1149863"/>
                <a:gridCol w="1149863"/>
                <a:gridCol w="1149863"/>
                <a:gridCol w="934263"/>
              </a:tblGrid>
              <a:tr h="1153672"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Красноярский край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Таймырский АО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Эвенкийский АО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РФ</a:t>
                      </a:r>
                    </a:p>
                  </a:txBody>
                  <a:tcPr marL="9525" marR="9525" marT="9525" marB="9525" anchor="ctr"/>
                </a:tc>
              </a:tr>
              <a:tr h="1153672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Послевузовское, высшее и неполное высшее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19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26</a:t>
                      </a:r>
                    </a:p>
                  </a:txBody>
                  <a:tcPr marL="9525" marR="9525" marT="9525" marB="9525" anchor="ctr"/>
                </a:tc>
              </a:tr>
              <a:tr h="777815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Среднее и начальное профессиональное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50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49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54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51</a:t>
                      </a:r>
                    </a:p>
                  </a:txBody>
                  <a:tcPr marL="9525" marR="9525" marT="9525" marB="9525" anchor="ctr"/>
                </a:tc>
              </a:tr>
              <a:tr h="401958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23</a:t>
                      </a: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00" y="285728"/>
            <a:ext cx="81439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Таблица 4. Уровень образования занятого населения края и автономных округов по данным переписи 2002 г., %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714356"/>
            <a:ext cx="7715304" cy="5368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285860"/>
            <a:ext cx="7850860" cy="4809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500174"/>
          <a:ext cx="7000926" cy="500065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00184"/>
                <a:gridCol w="840111"/>
                <a:gridCol w="980130"/>
                <a:gridCol w="980130"/>
                <a:gridCol w="980130"/>
                <a:gridCol w="980130"/>
                <a:gridCol w="840111"/>
              </a:tblGrid>
              <a:tr h="6224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Cambria" pitchFamily="18" charset="0"/>
                        </a:rPr>
                        <a:t>Отрасли экономики</a:t>
                      </a:r>
                    </a:p>
                  </a:txBody>
                  <a:tcPr marL="8488" marR="8488" marT="8488" marB="848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Красноярский край</a:t>
                      </a:r>
                    </a:p>
                  </a:txBody>
                  <a:tcPr marL="8488" marR="8488" marT="8488" marB="848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Таймырский АО</a:t>
                      </a:r>
                    </a:p>
                  </a:txBody>
                  <a:tcPr marL="8488" marR="8488" marT="8488" marB="848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Эвенкийский АО</a:t>
                      </a:r>
                    </a:p>
                  </a:txBody>
                  <a:tcPr marL="8488" marR="8488" marT="8488" marB="848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1995 г.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Cambria" pitchFamily="18" charset="0"/>
                        </a:rPr>
                        <a:t>1995 г.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Cambria" pitchFamily="18" charset="0"/>
                        </a:rPr>
                        <a:t>1995 г.</a:t>
                      </a:r>
                    </a:p>
                  </a:txBody>
                  <a:tcPr marL="8488" marR="8488" marT="8488" marB="8488" anchor="ctr"/>
                </a:tc>
              </a:tr>
              <a:tr h="622471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Промышленность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145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130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163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119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105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86</a:t>
                      </a:r>
                    </a:p>
                  </a:txBody>
                  <a:tcPr marL="8488" marR="8488" marT="8488" marB="8488" anchor="ctr"/>
                </a:tc>
              </a:tr>
              <a:tr h="622471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Сельское хозяйство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32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46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31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43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27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52</a:t>
                      </a:r>
                    </a:p>
                  </a:txBody>
                  <a:tcPr marL="8488" marR="8488" marT="8488" marB="8488" anchor="ctr"/>
                </a:tc>
              </a:tr>
              <a:tr h="321680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Транспорт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110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122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138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134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124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164</a:t>
                      </a:r>
                    </a:p>
                  </a:txBody>
                  <a:tcPr marL="8488" marR="8488" marT="8488" marB="8488" anchor="ctr"/>
                </a:tc>
              </a:tr>
              <a:tr h="622471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Здравоохранение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68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66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60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63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83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81</a:t>
                      </a:r>
                    </a:p>
                  </a:txBody>
                  <a:tcPr marL="8488" marR="8488" marT="8488" marB="8488" anchor="ctr"/>
                </a:tc>
              </a:tr>
              <a:tr h="622471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Образование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65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59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56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62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72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68</a:t>
                      </a:r>
                    </a:p>
                  </a:txBody>
                  <a:tcPr marL="8488" marR="8488" marT="8488" marB="8488" anchor="ctr"/>
                </a:tc>
              </a:tr>
              <a:tr h="622471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Cambria" pitchFamily="18" charset="0"/>
                        </a:rPr>
                        <a:t>Финансы и кредит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220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119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211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118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mbria" pitchFamily="18" charset="0"/>
                        </a:rPr>
                        <a:t>153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109</a:t>
                      </a:r>
                    </a:p>
                  </a:txBody>
                  <a:tcPr marL="8488" marR="8488" marT="8488" marB="8488" anchor="ctr"/>
                </a:tc>
              </a:tr>
              <a:tr h="62247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Cambria" pitchFamily="18" charset="0"/>
                        </a:rPr>
                        <a:t>Управление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108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86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109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82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mbria" pitchFamily="18" charset="0"/>
                        </a:rPr>
                        <a:t>119</a:t>
                      </a:r>
                    </a:p>
                  </a:txBody>
                  <a:tcPr marL="8488" marR="8488" marT="8488" marB="84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mbria" pitchFamily="18" charset="0"/>
                        </a:rPr>
                        <a:t>103</a:t>
                      </a:r>
                    </a:p>
                  </a:txBody>
                  <a:tcPr marL="8488" marR="8488" marT="8488" marB="8488" anchor="ctr"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000100" y="214290"/>
            <a:ext cx="8143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Таблица 5. Заработная плата по отраслям экономики в 1995 и 2002 гг., % от средней заработной платы по каждому субъекту РФ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1" y="1000108"/>
            <a:ext cx="7606411" cy="5119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285860"/>
            <a:ext cx="7742662" cy="4424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142852"/>
          <a:ext cx="5429288" cy="650085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085858"/>
                <a:gridCol w="977272"/>
                <a:gridCol w="1085858"/>
                <a:gridCol w="1194442"/>
                <a:gridCol w="1085858"/>
              </a:tblGrid>
              <a:tr h="981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 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Доля учащихся во вторую смену, %, 2003 г.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Врачей на 10 тыс. человек, 2002 г.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Больничных коек на 10 тыс. человек, 2003 г.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Обеспеченность жильем, кв. м / человек, 2003 г.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Красноярск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16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71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132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20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Северные города</a:t>
                      </a:r>
                    </a:p>
                  </a:txBody>
                  <a:tcPr marL="4200" marR="4200" marT="4200" marB="42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Игарка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3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160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27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Норильск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23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43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111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21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Приравненые к северным</a:t>
                      </a:r>
                    </a:p>
                  </a:txBody>
                  <a:tcPr marL="4200" marR="4200" marT="4200" marB="42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Енисейск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16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209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21</a:t>
                      </a:r>
                    </a:p>
                  </a:txBody>
                  <a:tcPr marL="4200" marR="4200" marT="4200" marB="4200" anchor="ctr"/>
                </a:tc>
              </a:tr>
              <a:tr h="400468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Лесосибирск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27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112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Другие города</a:t>
                      </a:r>
                    </a:p>
                  </a:txBody>
                  <a:tcPr marL="4200" marR="4200" marT="4200" marB="42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Ачинск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15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36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169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Боготол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39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135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21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Бородино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106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21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Дивногорск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0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106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20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Заозерный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18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143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20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Канск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21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25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100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17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Минусинск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10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33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131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22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Cambria" pitchFamily="18" charset="0"/>
                        </a:rPr>
                        <a:t>Назарово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25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117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</a:tr>
              <a:tr h="4004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Сосновоборск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64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Шарыпово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35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–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129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19</a:t>
                      </a:r>
                    </a:p>
                  </a:txBody>
                  <a:tcPr marL="4200" marR="4200" marT="4200" marB="4200" anchor="ctr"/>
                </a:tc>
              </a:tr>
              <a:tr h="4004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Всего по краю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13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49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116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20</a:t>
                      </a:r>
                    </a:p>
                  </a:txBody>
                  <a:tcPr marL="4200" marR="4200" marT="4200" marB="4200" anchor="ctr"/>
                </a:tc>
              </a:tr>
              <a:tr h="4004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Таймырский АО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28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60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228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18</a:t>
                      </a:r>
                    </a:p>
                  </a:txBody>
                  <a:tcPr marL="4200" marR="4200" marT="4200" marB="4200" anchor="ctr"/>
                </a:tc>
              </a:tr>
              <a:tr h="4004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Эвенкийский АО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18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49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269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27</a:t>
                      </a:r>
                    </a:p>
                  </a:txBody>
                  <a:tcPr marL="4200" marR="4200" marT="4200" marB="4200" anchor="ctr"/>
                </a:tc>
              </a:tr>
              <a:tr h="2069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Cambria" pitchFamily="18" charset="0"/>
                        </a:rPr>
                        <a:t>РФ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17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48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Cambria" pitchFamily="18" charset="0"/>
                        </a:rPr>
                        <a:t>112</a:t>
                      </a:r>
                    </a:p>
                  </a:txBody>
                  <a:tcPr marL="4200" marR="4200" marT="4200" marB="4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Cambria" pitchFamily="18" charset="0"/>
                        </a:rPr>
                        <a:t>20</a:t>
                      </a:r>
                    </a:p>
                  </a:txBody>
                  <a:tcPr marL="4200" marR="4200" marT="4200" marB="4200" anchor="ctr"/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500826" y="1928802"/>
            <a:ext cx="264317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Таблица 6. Обеспеченность отдельными видами социальных услуг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785794"/>
            <a:ext cx="7808480" cy="5476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Cambria" pitchFamily="18" charset="0"/>
              </a:rPr>
              <a:t>Социальные преимущества края:</a:t>
            </a:r>
            <a:r>
              <a:rPr lang="ru-RU" dirty="0" smtClean="0">
                <a:latin typeface="Cambria" pitchFamily="18" charset="0"/>
              </a:rPr>
              <a:t> 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Font typeface="Wingdings" pitchFamily="2" charset="2"/>
              <a:buChar char="ü"/>
            </a:pPr>
            <a:r>
              <a:rPr lang="ru-RU" dirty="0" smtClean="0">
                <a:latin typeface="Cambria" pitchFamily="18" charset="0"/>
              </a:rPr>
              <a:t>более </a:t>
            </a:r>
            <a:r>
              <a:rPr lang="ru-RU" dirty="0" smtClean="0">
                <a:latin typeface="Cambria" pitchFamily="18" charset="0"/>
              </a:rPr>
              <a:t>высокие доходы населения, обеспечиваемые экспортными отраслями экономики; </a:t>
            </a:r>
            <a:endParaRPr lang="en-US" dirty="0" smtClean="0">
              <a:latin typeface="Cambria" pitchFamily="18" charset="0"/>
            </a:endParaRP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>
                <a:latin typeface="Cambria" pitchFamily="18" charset="0"/>
              </a:rPr>
              <a:t>повышенная </a:t>
            </a:r>
            <a:r>
              <a:rPr lang="ru-RU" dirty="0" smtClean="0">
                <a:latin typeface="Cambria" pitchFamily="18" charset="0"/>
              </a:rPr>
              <a:t>экономическая активность, обусловленная сохранением более молодой возрастной структуры населения; </a:t>
            </a:r>
            <a:endParaRPr lang="en-US" dirty="0" smtClean="0">
              <a:latin typeface="Cambria" pitchFamily="18" charset="0"/>
            </a:endParaRP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>
                <a:latin typeface="Cambria" pitchFamily="18" charset="0"/>
              </a:rPr>
              <a:t>близкие </a:t>
            </a:r>
            <a:r>
              <a:rPr lang="ru-RU" dirty="0" smtClean="0">
                <a:latin typeface="Cambria" pitchFamily="18" charset="0"/>
              </a:rPr>
              <a:t>к средним по стране показатели обеспеченности основными социальными услугами и жильем, что для Сибири является преимуществом; </a:t>
            </a:r>
            <a:endParaRPr lang="en-US" dirty="0" smtClean="0">
              <a:latin typeface="Cambria" pitchFamily="18" charset="0"/>
            </a:endParaRP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>
                <a:latin typeface="Cambria" pitchFamily="18" charset="0"/>
              </a:rPr>
              <a:t>активная </a:t>
            </a:r>
            <a:r>
              <a:rPr lang="ru-RU" dirty="0" smtClean="0">
                <a:latin typeface="Cambria" pitchFamily="18" charset="0"/>
              </a:rPr>
              <a:t>региональная и инвестиционная политика </a:t>
            </a:r>
            <a:r>
              <a:rPr lang="ru-RU" dirty="0" smtClean="0">
                <a:latin typeface="Cambria" pitchFamily="18" charset="0"/>
              </a:rPr>
              <a:t>властей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ambria" pitchFamily="18" charset="0"/>
              </a:rPr>
              <a:t>Социальные проблемы края:</a:t>
            </a:r>
            <a:r>
              <a:rPr lang="ru-RU" dirty="0" smtClean="0">
                <a:latin typeface="Cambria" pitchFamily="18" charset="0"/>
              </a:rPr>
              <a:t> 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857232"/>
            <a:ext cx="7926708" cy="6000768"/>
          </a:xfrm>
        </p:spPr>
        <p:txBody>
          <a:bodyPr>
            <a:noAutofit/>
          </a:bodyPr>
          <a:lstStyle/>
          <a:p>
            <a:pPr marL="85725" indent="-3175">
              <a:buFont typeface="Wingdings" pitchFamily="2" charset="2"/>
              <a:buChar char="ü"/>
            </a:pPr>
            <a:r>
              <a:rPr lang="ru-RU" sz="2200" dirty="0" err="1" smtClean="0">
                <a:latin typeface="Cambria" pitchFamily="18" charset="0"/>
              </a:rPr>
              <a:t>сверхконцентрация</a:t>
            </a:r>
            <a:r>
              <a:rPr lang="ru-RU" sz="2200" dirty="0" smtClean="0">
                <a:latin typeface="Cambria" pitchFamily="18" charset="0"/>
              </a:rPr>
              <a:t> </a:t>
            </a:r>
            <a:r>
              <a:rPr lang="ru-RU" sz="2200" dirty="0" smtClean="0">
                <a:latin typeface="Cambria" pitchFamily="18" charset="0"/>
              </a:rPr>
              <a:t>экономики в двух крупных центрах</a:t>
            </a:r>
            <a:r>
              <a:rPr lang="ru-RU" sz="2200" dirty="0" smtClean="0">
                <a:latin typeface="Cambria" pitchFamily="18" charset="0"/>
              </a:rPr>
              <a:t>;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smtClean="0">
                <a:latin typeface="Cambria" pitchFamily="18" charset="0"/>
              </a:rPr>
              <a:t> </a:t>
            </a:r>
            <a:r>
              <a:rPr lang="ru-RU" sz="2200" dirty="0" smtClean="0">
                <a:latin typeface="Cambria" pitchFamily="18" charset="0"/>
              </a:rPr>
              <a:t>повышенная безработица, обусловленная ростом экономики за счет нетрудоемких экспортных отраслей</a:t>
            </a:r>
            <a:r>
              <a:rPr lang="ru-RU" sz="2200" dirty="0" smtClean="0">
                <a:latin typeface="Cambria" pitchFamily="18" charset="0"/>
              </a:rPr>
              <a:t>;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smtClean="0">
                <a:latin typeface="Cambria" pitchFamily="18" charset="0"/>
              </a:rPr>
              <a:t>сильное </a:t>
            </a:r>
            <a:r>
              <a:rPr lang="ru-RU" sz="2200" dirty="0" smtClean="0">
                <a:latin typeface="Cambria" pitchFamily="18" charset="0"/>
              </a:rPr>
              <a:t>и растущее отраслевое, территориальное и </a:t>
            </a:r>
            <a:r>
              <a:rPr lang="ru-RU" sz="2200" dirty="0" err="1" smtClean="0">
                <a:latin typeface="Cambria" pitchFamily="18" charset="0"/>
              </a:rPr>
              <a:t>гендерное</a:t>
            </a:r>
            <a:r>
              <a:rPr lang="ru-RU" sz="2200" dirty="0" smtClean="0">
                <a:latin typeface="Cambria" pitchFamily="18" charset="0"/>
              </a:rPr>
              <a:t> неравенство заработной платы; 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smtClean="0">
                <a:latin typeface="Cambria" pitchFamily="18" charset="0"/>
              </a:rPr>
              <a:t>низкий </a:t>
            </a:r>
            <a:r>
              <a:rPr lang="ru-RU" sz="2200" dirty="0" smtClean="0">
                <a:latin typeface="Cambria" pitchFamily="18" charset="0"/>
              </a:rPr>
              <a:t>размер пенсий, не достигающий прожиточного минимума; 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smtClean="0">
                <a:latin typeface="Cambria" pitchFamily="18" charset="0"/>
              </a:rPr>
              <a:t>сочетание </a:t>
            </a:r>
            <a:r>
              <a:rPr lang="ru-RU" sz="2200" dirty="0" err="1" smtClean="0">
                <a:latin typeface="Cambria" pitchFamily="18" charset="0"/>
              </a:rPr>
              <a:t>депопуляции</a:t>
            </a:r>
            <a:r>
              <a:rPr lang="ru-RU" sz="2200" dirty="0" smtClean="0">
                <a:latin typeface="Cambria" pitchFamily="18" charset="0"/>
              </a:rPr>
              <a:t> и миграционного оттока; 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smtClean="0">
                <a:latin typeface="Cambria" pitchFamily="18" charset="0"/>
              </a:rPr>
              <a:t>худшее </a:t>
            </a:r>
            <a:r>
              <a:rPr lang="ru-RU" sz="2200" dirty="0" smtClean="0">
                <a:latin typeface="Cambria" pitchFamily="18" charset="0"/>
              </a:rPr>
              <a:t>состояние здоровья населения, проявляющееся в пониженной продолжительности жизни, более высокой младенческой и детской смертности, заболеваемости туберкулезом; 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smtClean="0">
                <a:latin typeface="Cambria" pitchFamily="18" charset="0"/>
              </a:rPr>
              <a:t>более </a:t>
            </a:r>
            <a:r>
              <a:rPr lang="ru-RU" sz="2200" dirty="0" smtClean="0">
                <a:latin typeface="Cambria" pitchFamily="18" charset="0"/>
              </a:rPr>
              <a:t>низкий уровень образования занятого населения; </a:t>
            </a:r>
            <a:endParaRPr lang="en-US" sz="2200" dirty="0" smtClean="0">
              <a:latin typeface="Cambria" pitchFamily="18" charset="0"/>
            </a:endParaRPr>
          </a:p>
          <a:p>
            <a:pPr marL="85725" indent="-3175">
              <a:buFont typeface="Wingdings" pitchFamily="2" charset="2"/>
              <a:buChar char="ü"/>
            </a:pPr>
            <a:r>
              <a:rPr lang="ru-RU" sz="2200" dirty="0" err="1" smtClean="0">
                <a:latin typeface="Cambria" pitchFamily="18" charset="0"/>
              </a:rPr>
              <a:t>слаборазвитость</a:t>
            </a:r>
            <a:r>
              <a:rPr lang="ru-RU" sz="2200" dirty="0" smtClean="0">
                <a:latin typeface="Cambria" pitchFamily="18" charset="0"/>
              </a:rPr>
              <a:t> </a:t>
            </a:r>
            <a:r>
              <a:rPr lang="ru-RU" sz="2200" dirty="0" smtClean="0">
                <a:latin typeface="Cambria" pitchFamily="18" charset="0"/>
              </a:rPr>
              <a:t>сети городов — местных центров и обширность периферийной зоны, что снижает доступность социальных услуг для </a:t>
            </a:r>
            <a:r>
              <a:rPr lang="ru-RU" sz="2200" dirty="0" smtClean="0">
                <a:latin typeface="Cambria" pitchFamily="18" charset="0"/>
              </a:rPr>
              <a:t>населения </a:t>
            </a:r>
            <a:endParaRPr lang="en-US" sz="22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71670" y="1714488"/>
          <a:ext cx="5970882" cy="467520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71848"/>
                <a:gridCol w="1492720"/>
                <a:gridCol w="1492720"/>
                <a:gridCol w="1313594"/>
              </a:tblGrid>
              <a:tr h="515622">
                <a:tc rowSpan="2">
                  <a:txBody>
                    <a:bodyPr/>
                    <a:lstStyle/>
                    <a:p>
                      <a:r>
                        <a:rPr lang="ru-RU" sz="1400" b="0" dirty="0">
                          <a:latin typeface="Cambria" pitchFamily="18" charset="0"/>
                        </a:rPr>
                        <a:t> </a:t>
                      </a:r>
                    </a:p>
                  </a:txBody>
                  <a:tcPr marL="7520" marR="7520" marT="7520" marB="752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Численность населения, тыс. человек</a:t>
                      </a:r>
                    </a:p>
                  </a:txBody>
                  <a:tcPr marL="7520" marR="7520" marT="7520" marB="75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Динамика, 2002 г. к 1989 г., %</a:t>
                      </a:r>
                    </a:p>
                  </a:txBody>
                  <a:tcPr marL="7520" marR="7520" marT="7520" marB="7520" anchor="ctr"/>
                </a:tc>
              </a:tr>
              <a:tr h="266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1989 г.</a:t>
                      </a:r>
                    </a:p>
                  </a:txBody>
                  <a:tcPr marL="7520" marR="7520" marT="7520" marB="752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6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Красноярский край</a:t>
                      </a:r>
                    </a:p>
                  </a:txBody>
                  <a:tcPr marL="7520" marR="7520" marT="7520" marB="7520" anchor="ctr"/>
                </a:tc>
                <a:tc gridSpan="3">
                  <a:txBody>
                    <a:bodyPr/>
                    <a:lstStyle/>
                    <a:p>
                      <a:r>
                        <a:rPr lang="ru-RU" sz="1400" b="0" dirty="0">
                          <a:latin typeface="Cambria" pitchFamily="18" charset="0"/>
                        </a:rPr>
                        <a:t> </a:t>
                      </a:r>
                    </a:p>
                  </a:txBody>
                  <a:tcPr marL="7520" marR="7520" marT="7520" marB="75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622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Городское население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2246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2207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102</a:t>
                      </a:r>
                    </a:p>
                  </a:txBody>
                  <a:tcPr marL="7520" marR="7520" marT="7520" marB="7520" anchor="ctr"/>
                </a:tc>
              </a:tr>
              <a:tr h="5156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В том числе Красноярск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Cambria" pitchFamily="18" charset="0"/>
                        </a:rPr>
                        <a:t>912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869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105</a:t>
                      </a:r>
                    </a:p>
                  </a:txBody>
                  <a:tcPr marL="7520" marR="7520" marT="7520" marB="7520" anchor="ctr"/>
                </a:tc>
              </a:tr>
              <a:tr h="2664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Норильск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135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180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75</a:t>
                      </a:r>
                    </a:p>
                  </a:txBody>
                  <a:tcPr marL="7520" marR="7520" marT="7520" marB="7520" anchor="ctr"/>
                </a:tc>
              </a:tr>
              <a:tr h="2664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Ачинск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119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121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98</a:t>
                      </a:r>
                    </a:p>
                  </a:txBody>
                  <a:tcPr marL="7520" marR="7520" marT="7520" marB="7520" anchor="ctr"/>
                </a:tc>
              </a:tr>
              <a:tr h="2664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Канск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103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110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94</a:t>
                      </a:r>
                    </a:p>
                  </a:txBody>
                  <a:tcPr marL="7520" marR="7520" marT="7520" marB="7520" anchor="ctr"/>
                </a:tc>
              </a:tr>
              <a:tr h="5156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Сельское население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720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820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88</a:t>
                      </a:r>
                    </a:p>
                  </a:txBody>
                  <a:tcPr marL="7520" marR="7520" marT="7520" marB="7520" anchor="ctr"/>
                </a:tc>
              </a:tr>
              <a:tr h="5156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Таймырский АО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40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55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72</a:t>
                      </a:r>
                    </a:p>
                  </a:txBody>
                  <a:tcPr marL="7520" marR="7520" marT="7520" marB="7520" anchor="ctr"/>
                </a:tc>
              </a:tr>
              <a:tr h="5156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Эвенкийский АО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18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>
                          <a:latin typeface="Cambria" pitchFamily="18" charset="0"/>
                        </a:rPr>
                        <a:t>24</a:t>
                      </a:r>
                    </a:p>
                  </a:txBody>
                  <a:tcPr marL="7520" marR="7520" marT="7520" marB="75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Cambria" pitchFamily="18" charset="0"/>
                        </a:rPr>
                        <a:t>74</a:t>
                      </a:r>
                    </a:p>
                  </a:txBody>
                  <a:tcPr marL="7520" marR="7520" marT="7520" marB="7520" anchor="ctr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000100" y="357166"/>
            <a:ext cx="8143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Таблица 1. Динамика численности населения Красноярского края и автономных округов за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межпереписной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период (1989–2002 гг.)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KrasYar_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285860"/>
            <a:ext cx="7871787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2285992"/>
          <a:ext cx="7358112" cy="39309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99808"/>
                <a:gridCol w="878746"/>
                <a:gridCol w="1025203"/>
                <a:gridCol w="1025203"/>
                <a:gridCol w="1025203"/>
                <a:gridCol w="1025203"/>
                <a:gridCol w="878746"/>
              </a:tblGrid>
              <a:tr h="1290859">
                <a:tc rowSpan="2">
                  <a:txBody>
                    <a:bodyPr/>
                    <a:lstStyle/>
                    <a:p>
                      <a:r>
                        <a:rPr lang="ru-RU" dirty="0"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Красноярский край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Таймырский автономный округ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Эвенкийский автономный округ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1989 г.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1989 г.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1989 г.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2002 г.</a:t>
                      </a:r>
                    </a:p>
                  </a:txBody>
                  <a:tcPr marL="9525" marR="9525" marT="9525" marB="9525" anchor="ctr"/>
                </a:tc>
              </a:tr>
              <a:tr h="449756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Русские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87,6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88,9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67,1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58,6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67,5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61,9</a:t>
                      </a:r>
                    </a:p>
                  </a:txBody>
                  <a:tcPr marL="9525" marR="9525" marT="9525" marB="9525" anchor="ctr"/>
                </a:tc>
              </a:tr>
              <a:tr h="449756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ambria" pitchFamily="18" charset="0"/>
                        </a:rPr>
                        <a:t>Украинцы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3,5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2,3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8,6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6,1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5,3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3,1</a:t>
                      </a:r>
                    </a:p>
                  </a:txBody>
                  <a:tcPr marL="9525" marR="9525" marT="9525" marB="9525" anchor="ctr"/>
                </a:tc>
              </a:tr>
              <a:tr h="870308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Титульные народы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–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–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13,3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ambria" pitchFamily="18" charset="0"/>
                        </a:rPr>
                        <a:t>21,6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14,0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21,5</a:t>
                      </a: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1538" y="714356"/>
            <a:ext cx="8072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Таблица 2. Этнический состав населения по данным переписей 1989 и 2002 гг.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571480"/>
            <a:ext cx="7882296" cy="5451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rasYar_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571480"/>
            <a:ext cx="7675137" cy="56626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88" y="1210909"/>
          <a:ext cx="7572432" cy="466946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363037"/>
                <a:gridCol w="908692"/>
                <a:gridCol w="908692"/>
                <a:gridCol w="908692"/>
                <a:gridCol w="908692"/>
                <a:gridCol w="908692"/>
                <a:gridCol w="908692"/>
                <a:gridCol w="757243"/>
              </a:tblGrid>
              <a:tr h="136404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" pitchFamily="18" charset="0"/>
                        </a:rPr>
                        <a:t> 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Год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Промыш-ленность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Сельское хозяйство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Транспорт и связь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Торговля и общепит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Отрасли бюджетной сферы*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Прочие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РФ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2003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21,9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11,0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7,8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16,8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18,1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24,4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1990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31,1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10,2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6,8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7,9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21,6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22,4</a:t>
                      </a:r>
                    </a:p>
                  </a:txBody>
                  <a:tcPr marL="59765" marR="59765" marT="29882" marB="29882" anchor="ctr"/>
                </a:tc>
              </a:tr>
              <a:tr h="2506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Cambria" pitchFamily="18" charset="0"/>
                        </a:rPr>
                        <a:t>Красноярский край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2003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24,5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9,6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7,7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16,0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19,1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23,1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1990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30,1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9,6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9,0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8,3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16,7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26,3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Таймырский АО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2003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19,1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9,8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6,9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12,6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21,6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30,0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1998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23,2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3,9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9,2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15,9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21,7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26,1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mbria" pitchFamily="18" charset="0"/>
                        </a:rPr>
                        <a:t>Эвенкийский АО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2003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10,5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4,9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9,0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10,3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24,9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40,4</a:t>
                      </a:r>
                    </a:p>
                  </a:txBody>
                  <a:tcPr marL="59765" marR="59765" marT="29882" marB="29882" anchor="ctr"/>
                </a:tc>
              </a:tr>
              <a:tr h="433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1998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3,1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7,1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10,2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8,2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Cambria" pitchFamily="18" charset="0"/>
                        </a:rPr>
                        <a:t>28,6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" pitchFamily="18" charset="0"/>
                        </a:rPr>
                        <a:t>42,8</a:t>
                      </a:r>
                    </a:p>
                  </a:txBody>
                  <a:tcPr marL="59765" marR="59765" marT="29882" marB="29882" anchor="ctr"/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71538" y="214290"/>
            <a:ext cx="8072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Таблица 3. Структура занятых по отраслям экономики, 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6072206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Cambria" pitchFamily="18" charset="0"/>
              </a:rPr>
              <a:t>* Здравоохранение, образование, культура, социальная защита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2">
      <a:dk1>
        <a:srgbClr val="3B1D14"/>
      </a:dk1>
      <a:lt1>
        <a:srgbClr val="D3AC19"/>
      </a:lt1>
      <a:dk2>
        <a:srgbClr val="3B1D14"/>
      </a:dk2>
      <a:lt2>
        <a:srgbClr val="FEE29C"/>
      </a:lt2>
      <a:accent1>
        <a:srgbClr val="EACA53"/>
      </a:accent1>
      <a:accent2>
        <a:srgbClr val="835D00"/>
      </a:accent2>
      <a:accent3>
        <a:srgbClr val="FED46B"/>
      </a:accent3>
      <a:accent4>
        <a:srgbClr val="FEE29C"/>
      </a:accent4>
      <a:accent5>
        <a:srgbClr val="964305"/>
      </a:accent5>
      <a:accent6>
        <a:srgbClr val="FFFF00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714</Words>
  <PresentationFormat>Экран (4:3)</PresentationFormat>
  <Paragraphs>345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Социальная стратификация и социальная дифференциация населения  Красноярского края</vt:lpstr>
      <vt:lpstr>Социальные преимущества края: </vt:lpstr>
      <vt:lpstr>Социальные проблемы края: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стратификация и социальная дифференциация населения  Красноярского края</dc:title>
  <cp:lastModifiedBy>XTreme</cp:lastModifiedBy>
  <cp:revision>13</cp:revision>
  <dcterms:modified xsi:type="dcterms:W3CDTF">2010-11-10T18:46:12Z</dcterms:modified>
</cp:coreProperties>
</file>