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10.11.2010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blinds dir="vert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4797436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Социальная стратификация и социальная дифференциация населения 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</a:b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Красноярского 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края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428860" y="5286388"/>
            <a:ext cx="6354498" cy="10001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uLnTx/>
                <a:uFillTx/>
                <a:latin typeface="Cambria" pitchFamily="18" charset="0"/>
              </a:rPr>
              <a:t>Автор: Толстоноженко Оксана, 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uLnTx/>
                <a:uFillTx/>
                <a:latin typeface="Cambria" pitchFamily="18" charset="0"/>
              </a:rPr>
              <a:t>ученица 11 класса 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uLnTx/>
                <a:uFillTx/>
                <a:latin typeface="Cambria" pitchFamily="18" charset="0"/>
              </a:rPr>
              <a:t>МОУ «Новополтавская СОШ»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uLnTx/>
              <a:uFillTx/>
              <a:latin typeface="Cambria" pitchFamily="18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14414" y="2214554"/>
          <a:ext cx="7186642" cy="3487117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802790"/>
                <a:gridCol w="1149863"/>
                <a:gridCol w="1149863"/>
                <a:gridCol w="1149863"/>
                <a:gridCol w="934263"/>
              </a:tblGrid>
              <a:tr h="1153672">
                <a:tc>
                  <a:txBody>
                    <a:bodyPr/>
                    <a:lstStyle/>
                    <a:p>
                      <a:r>
                        <a:rPr lang="ru-RU" dirty="0">
                          <a:latin typeface="Cambria" pitchFamily="18" charset="0"/>
                        </a:rPr>
                        <a:t> 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Cambria" pitchFamily="18" charset="0"/>
                        </a:rPr>
                        <a:t>Красноярский край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Cambria" pitchFamily="18" charset="0"/>
                        </a:rPr>
                        <a:t>Таймырский АО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Cambria" pitchFamily="18" charset="0"/>
                        </a:rPr>
                        <a:t>Эвенкийский АО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Cambria" pitchFamily="18" charset="0"/>
                        </a:rPr>
                        <a:t>РФ</a:t>
                      </a:r>
                    </a:p>
                  </a:txBody>
                  <a:tcPr marL="9525" marR="9525" marT="9525" marB="9525" anchor="ctr"/>
                </a:tc>
              </a:tr>
              <a:tr h="1153672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Cambria" pitchFamily="18" charset="0"/>
                        </a:rPr>
                        <a:t>Послевузовское, высшее и неполное высшее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Cambria" pitchFamily="18" charset="0"/>
                        </a:rPr>
                        <a:t>24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Cambria" pitchFamily="18" charset="0"/>
                        </a:rPr>
                        <a:t>21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Cambria" pitchFamily="18" charset="0"/>
                        </a:rPr>
                        <a:t>19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Cambria" pitchFamily="18" charset="0"/>
                        </a:rPr>
                        <a:t>26</a:t>
                      </a:r>
                    </a:p>
                  </a:txBody>
                  <a:tcPr marL="9525" marR="9525" marT="9525" marB="9525" anchor="ctr"/>
                </a:tc>
              </a:tr>
              <a:tr h="777815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Cambria" pitchFamily="18" charset="0"/>
                        </a:rPr>
                        <a:t>Среднее и начальное профессиональное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Cambria" pitchFamily="18" charset="0"/>
                        </a:rPr>
                        <a:t>50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Cambria" pitchFamily="18" charset="0"/>
                        </a:rPr>
                        <a:t>49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Cambria" pitchFamily="18" charset="0"/>
                        </a:rPr>
                        <a:t>54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Cambria" pitchFamily="18" charset="0"/>
                        </a:rPr>
                        <a:t>51</a:t>
                      </a:r>
                    </a:p>
                  </a:txBody>
                  <a:tcPr marL="9525" marR="9525" marT="9525" marB="9525" anchor="ctr"/>
                </a:tc>
              </a:tr>
              <a:tr h="401958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Cambria" pitchFamily="18" charset="0"/>
                        </a:rPr>
                        <a:t>Общее образование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Cambria" pitchFamily="18" charset="0"/>
                        </a:rPr>
                        <a:t>26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Cambria" pitchFamily="18" charset="0"/>
                        </a:rPr>
                        <a:t>29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Cambria" pitchFamily="18" charset="0"/>
                        </a:rPr>
                        <a:t>27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Cambria" pitchFamily="18" charset="0"/>
                        </a:rPr>
                        <a:t>23</a:t>
                      </a: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000100" y="285728"/>
            <a:ext cx="81439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Таблица 4. Уровень образования занятого населения края и автономных округов по данным переписи 2002 г., %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KrasYar_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714356"/>
            <a:ext cx="7715304" cy="53685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KrasYar_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1285860"/>
            <a:ext cx="7850860" cy="48090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57290" y="1500174"/>
          <a:ext cx="7000926" cy="5000657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400184"/>
                <a:gridCol w="840111"/>
                <a:gridCol w="980130"/>
                <a:gridCol w="980130"/>
                <a:gridCol w="980130"/>
                <a:gridCol w="980130"/>
                <a:gridCol w="840111"/>
              </a:tblGrid>
              <a:tr h="622471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Cambria" pitchFamily="18" charset="0"/>
                        </a:rPr>
                        <a:t>Отрасли экономики</a:t>
                      </a:r>
                    </a:p>
                  </a:txBody>
                  <a:tcPr marL="8488" marR="8488" marT="8488" marB="8488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mbria" pitchFamily="18" charset="0"/>
                        </a:rPr>
                        <a:t>Красноярский край</a:t>
                      </a:r>
                    </a:p>
                  </a:txBody>
                  <a:tcPr marL="8488" marR="8488" marT="8488" marB="8488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mbria" pitchFamily="18" charset="0"/>
                        </a:rPr>
                        <a:t>Таймырский АО</a:t>
                      </a:r>
                    </a:p>
                  </a:txBody>
                  <a:tcPr marL="8488" marR="8488" marT="8488" marB="8488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mbria" pitchFamily="18" charset="0"/>
                        </a:rPr>
                        <a:t>Эвенкийский АО</a:t>
                      </a:r>
                    </a:p>
                  </a:txBody>
                  <a:tcPr marL="8488" marR="8488" marT="8488" marB="8488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16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mbria" pitchFamily="18" charset="0"/>
                        </a:rPr>
                        <a:t>2002 г.</a:t>
                      </a:r>
                    </a:p>
                  </a:txBody>
                  <a:tcPr marL="8488" marR="8488" marT="8488" marB="8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mbria" pitchFamily="18" charset="0"/>
                        </a:rPr>
                        <a:t>1995 г.</a:t>
                      </a:r>
                    </a:p>
                  </a:txBody>
                  <a:tcPr marL="8488" marR="8488" marT="8488" marB="8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Cambria" pitchFamily="18" charset="0"/>
                        </a:rPr>
                        <a:t>2002 г.</a:t>
                      </a:r>
                    </a:p>
                  </a:txBody>
                  <a:tcPr marL="8488" marR="8488" marT="8488" marB="8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Cambria" pitchFamily="18" charset="0"/>
                        </a:rPr>
                        <a:t>1995 г.</a:t>
                      </a:r>
                    </a:p>
                  </a:txBody>
                  <a:tcPr marL="8488" marR="8488" marT="8488" marB="8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Cambria" pitchFamily="18" charset="0"/>
                        </a:rPr>
                        <a:t>2002 г.</a:t>
                      </a:r>
                    </a:p>
                  </a:txBody>
                  <a:tcPr marL="8488" marR="8488" marT="8488" marB="8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Cambria" pitchFamily="18" charset="0"/>
                        </a:rPr>
                        <a:t>1995 г.</a:t>
                      </a:r>
                    </a:p>
                  </a:txBody>
                  <a:tcPr marL="8488" marR="8488" marT="8488" marB="8488" anchor="ctr"/>
                </a:tc>
              </a:tr>
              <a:tr h="622471"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mbria" pitchFamily="18" charset="0"/>
                        </a:rPr>
                        <a:t>Промышленность</a:t>
                      </a:r>
                    </a:p>
                  </a:txBody>
                  <a:tcPr marL="8488" marR="8488" marT="8488" marB="8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latin typeface="Cambria" pitchFamily="18" charset="0"/>
                        </a:rPr>
                        <a:t>145</a:t>
                      </a:r>
                    </a:p>
                  </a:txBody>
                  <a:tcPr marL="8488" marR="8488" marT="8488" marB="8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latin typeface="Cambria" pitchFamily="18" charset="0"/>
                        </a:rPr>
                        <a:t>130</a:t>
                      </a:r>
                    </a:p>
                  </a:txBody>
                  <a:tcPr marL="8488" marR="8488" marT="8488" marB="8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latin typeface="Cambria" pitchFamily="18" charset="0"/>
                        </a:rPr>
                        <a:t>163</a:t>
                      </a:r>
                    </a:p>
                  </a:txBody>
                  <a:tcPr marL="8488" marR="8488" marT="8488" marB="8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latin typeface="Cambria" pitchFamily="18" charset="0"/>
                        </a:rPr>
                        <a:t>119</a:t>
                      </a:r>
                    </a:p>
                  </a:txBody>
                  <a:tcPr marL="8488" marR="8488" marT="8488" marB="8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latin typeface="Cambria" pitchFamily="18" charset="0"/>
                        </a:rPr>
                        <a:t>105</a:t>
                      </a:r>
                    </a:p>
                  </a:txBody>
                  <a:tcPr marL="8488" marR="8488" marT="8488" marB="8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latin typeface="Cambria" pitchFamily="18" charset="0"/>
                        </a:rPr>
                        <a:t>86</a:t>
                      </a:r>
                    </a:p>
                  </a:txBody>
                  <a:tcPr marL="8488" marR="8488" marT="8488" marB="8488" anchor="ctr"/>
                </a:tc>
              </a:tr>
              <a:tr h="622471"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mbria" pitchFamily="18" charset="0"/>
                        </a:rPr>
                        <a:t>Сельское хозяйство</a:t>
                      </a:r>
                    </a:p>
                  </a:txBody>
                  <a:tcPr marL="8488" marR="8488" marT="8488" marB="8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latin typeface="Cambria" pitchFamily="18" charset="0"/>
                        </a:rPr>
                        <a:t>32</a:t>
                      </a:r>
                    </a:p>
                  </a:txBody>
                  <a:tcPr marL="8488" marR="8488" marT="8488" marB="8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latin typeface="Cambria" pitchFamily="18" charset="0"/>
                        </a:rPr>
                        <a:t>46</a:t>
                      </a:r>
                    </a:p>
                  </a:txBody>
                  <a:tcPr marL="8488" marR="8488" marT="8488" marB="8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latin typeface="Cambria" pitchFamily="18" charset="0"/>
                        </a:rPr>
                        <a:t>31</a:t>
                      </a:r>
                    </a:p>
                  </a:txBody>
                  <a:tcPr marL="8488" marR="8488" marT="8488" marB="8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latin typeface="Cambria" pitchFamily="18" charset="0"/>
                        </a:rPr>
                        <a:t>43</a:t>
                      </a:r>
                    </a:p>
                  </a:txBody>
                  <a:tcPr marL="8488" marR="8488" marT="8488" marB="8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latin typeface="Cambria" pitchFamily="18" charset="0"/>
                        </a:rPr>
                        <a:t>27</a:t>
                      </a:r>
                    </a:p>
                  </a:txBody>
                  <a:tcPr marL="8488" marR="8488" marT="8488" marB="8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latin typeface="Cambria" pitchFamily="18" charset="0"/>
                        </a:rPr>
                        <a:t>52</a:t>
                      </a:r>
                    </a:p>
                  </a:txBody>
                  <a:tcPr marL="8488" marR="8488" marT="8488" marB="8488" anchor="ctr"/>
                </a:tc>
              </a:tr>
              <a:tr h="321680"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mbria" pitchFamily="18" charset="0"/>
                        </a:rPr>
                        <a:t>Транспорт</a:t>
                      </a:r>
                    </a:p>
                  </a:txBody>
                  <a:tcPr marL="8488" marR="8488" marT="8488" marB="8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latin typeface="Cambria" pitchFamily="18" charset="0"/>
                        </a:rPr>
                        <a:t>110</a:t>
                      </a:r>
                    </a:p>
                  </a:txBody>
                  <a:tcPr marL="8488" marR="8488" marT="8488" marB="8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latin typeface="Cambria" pitchFamily="18" charset="0"/>
                        </a:rPr>
                        <a:t>122</a:t>
                      </a:r>
                    </a:p>
                  </a:txBody>
                  <a:tcPr marL="8488" marR="8488" marT="8488" marB="8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latin typeface="Cambria" pitchFamily="18" charset="0"/>
                        </a:rPr>
                        <a:t>138</a:t>
                      </a:r>
                    </a:p>
                  </a:txBody>
                  <a:tcPr marL="8488" marR="8488" marT="8488" marB="8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latin typeface="Cambria" pitchFamily="18" charset="0"/>
                        </a:rPr>
                        <a:t>134</a:t>
                      </a:r>
                    </a:p>
                  </a:txBody>
                  <a:tcPr marL="8488" marR="8488" marT="8488" marB="8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latin typeface="Cambria" pitchFamily="18" charset="0"/>
                        </a:rPr>
                        <a:t>124</a:t>
                      </a:r>
                    </a:p>
                  </a:txBody>
                  <a:tcPr marL="8488" marR="8488" marT="8488" marB="8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latin typeface="Cambria" pitchFamily="18" charset="0"/>
                        </a:rPr>
                        <a:t>164</a:t>
                      </a:r>
                    </a:p>
                  </a:txBody>
                  <a:tcPr marL="8488" marR="8488" marT="8488" marB="8488" anchor="ctr"/>
                </a:tc>
              </a:tr>
              <a:tr h="622471"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mbria" pitchFamily="18" charset="0"/>
                        </a:rPr>
                        <a:t>Здравоохранение</a:t>
                      </a:r>
                    </a:p>
                  </a:txBody>
                  <a:tcPr marL="8488" marR="8488" marT="8488" marB="8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latin typeface="Cambria" pitchFamily="18" charset="0"/>
                        </a:rPr>
                        <a:t>68</a:t>
                      </a:r>
                    </a:p>
                  </a:txBody>
                  <a:tcPr marL="8488" marR="8488" marT="8488" marB="8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latin typeface="Cambria" pitchFamily="18" charset="0"/>
                        </a:rPr>
                        <a:t>66</a:t>
                      </a:r>
                    </a:p>
                  </a:txBody>
                  <a:tcPr marL="8488" marR="8488" marT="8488" marB="8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latin typeface="Cambria" pitchFamily="18" charset="0"/>
                        </a:rPr>
                        <a:t>60</a:t>
                      </a:r>
                    </a:p>
                  </a:txBody>
                  <a:tcPr marL="8488" marR="8488" marT="8488" marB="8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latin typeface="Cambria" pitchFamily="18" charset="0"/>
                        </a:rPr>
                        <a:t>63</a:t>
                      </a:r>
                    </a:p>
                  </a:txBody>
                  <a:tcPr marL="8488" marR="8488" marT="8488" marB="8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latin typeface="Cambria" pitchFamily="18" charset="0"/>
                        </a:rPr>
                        <a:t>83</a:t>
                      </a:r>
                    </a:p>
                  </a:txBody>
                  <a:tcPr marL="8488" marR="8488" marT="8488" marB="8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latin typeface="Cambria" pitchFamily="18" charset="0"/>
                        </a:rPr>
                        <a:t>81</a:t>
                      </a:r>
                    </a:p>
                  </a:txBody>
                  <a:tcPr marL="8488" marR="8488" marT="8488" marB="8488" anchor="ctr"/>
                </a:tc>
              </a:tr>
              <a:tr h="622471"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mbria" pitchFamily="18" charset="0"/>
                        </a:rPr>
                        <a:t>Образование</a:t>
                      </a:r>
                    </a:p>
                  </a:txBody>
                  <a:tcPr marL="8488" marR="8488" marT="8488" marB="8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latin typeface="Cambria" pitchFamily="18" charset="0"/>
                        </a:rPr>
                        <a:t>65</a:t>
                      </a:r>
                    </a:p>
                  </a:txBody>
                  <a:tcPr marL="8488" marR="8488" marT="8488" marB="8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latin typeface="Cambria" pitchFamily="18" charset="0"/>
                        </a:rPr>
                        <a:t>59</a:t>
                      </a:r>
                    </a:p>
                  </a:txBody>
                  <a:tcPr marL="8488" marR="8488" marT="8488" marB="8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latin typeface="Cambria" pitchFamily="18" charset="0"/>
                        </a:rPr>
                        <a:t>56</a:t>
                      </a:r>
                    </a:p>
                  </a:txBody>
                  <a:tcPr marL="8488" marR="8488" marT="8488" marB="8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latin typeface="Cambria" pitchFamily="18" charset="0"/>
                        </a:rPr>
                        <a:t>62</a:t>
                      </a:r>
                    </a:p>
                  </a:txBody>
                  <a:tcPr marL="8488" marR="8488" marT="8488" marB="8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latin typeface="Cambria" pitchFamily="18" charset="0"/>
                        </a:rPr>
                        <a:t>72</a:t>
                      </a:r>
                    </a:p>
                  </a:txBody>
                  <a:tcPr marL="8488" marR="8488" marT="8488" marB="8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latin typeface="Cambria" pitchFamily="18" charset="0"/>
                        </a:rPr>
                        <a:t>68</a:t>
                      </a:r>
                    </a:p>
                  </a:txBody>
                  <a:tcPr marL="8488" marR="8488" marT="8488" marB="8488" anchor="ctr"/>
                </a:tc>
              </a:tr>
              <a:tr h="622471"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Cambria" pitchFamily="18" charset="0"/>
                        </a:rPr>
                        <a:t>Финансы и кредит</a:t>
                      </a:r>
                    </a:p>
                  </a:txBody>
                  <a:tcPr marL="8488" marR="8488" marT="8488" marB="8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latin typeface="Cambria" pitchFamily="18" charset="0"/>
                        </a:rPr>
                        <a:t>220</a:t>
                      </a:r>
                    </a:p>
                  </a:txBody>
                  <a:tcPr marL="8488" marR="8488" marT="8488" marB="8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latin typeface="Cambria" pitchFamily="18" charset="0"/>
                        </a:rPr>
                        <a:t>119</a:t>
                      </a:r>
                    </a:p>
                  </a:txBody>
                  <a:tcPr marL="8488" marR="8488" marT="8488" marB="8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latin typeface="Cambria" pitchFamily="18" charset="0"/>
                        </a:rPr>
                        <a:t>211</a:t>
                      </a:r>
                    </a:p>
                  </a:txBody>
                  <a:tcPr marL="8488" marR="8488" marT="8488" marB="8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latin typeface="Cambria" pitchFamily="18" charset="0"/>
                        </a:rPr>
                        <a:t>118</a:t>
                      </a:r>
                    </a:p>
                  </a:txBody>
                  <a:tcPr marL="8488" marR="8488" marT="8488" marB="8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ambria" pitchFamily="18" charset="0"/>
                        </a:rPr>
                        <a:t>153</a:t>
                      </a:r>
                    </a:p>
                  </a:txBody>
                  <a:tcPr marL="8488" marR="8488" marT="8488" marB="8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latin typeface="Cambria" pitchFamily="18" charset="0"/>
                        </a:rPr>
                        <a:t>109</a:t>
                      </a:r>
                    </a:p>
                  </a:txBody>
                  <a:tcPr marL="8488" marR="8488" marT="8488" marB="8488" anchor="ctr"/>
                </a:tc>
              </a:tr>
              <a:tr h="622471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Cambria" pitchFamily="18" charset="0"/>
                        </a:rPr>
                        <a:t>Управление</a:t>
                      </a:r>
                    </a:p>
                  </a:txBody>
                  <a:tcPr marL="8488" marR="8488" marT="8488" marB="8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latin typeface="Cambria" pitchFamily="18" charset="0"/>
                        </a:rPr>
                        <a:t>108</a:t>
                      </a:r>
                    </a:p>
                  </a:txBody>
                  <a:tcPr marL="8488" marR="8488" marT="8488" marB="8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latin typeface="Cambria" pitchFamily="18" charset="0"/>
                        </a:rPr>
                        <a:t>86</a:t>
                      </a:r>
                    </a:p>
                  </a:txBody>
                  <a:tcPr marL="8488" marR="8488" marT="8488" marB="8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latin typeface="Cambria" pitchFamily="18" charset="0"/>
                        </a:rPr>
                        <a:t>109</a:t>
                      </a:r>
                    </a:p>
                  </a:txBody>
                  <a:tcPr marL="8488" marR="8488" marT="8488" marB="8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latin typeface="Cambria" pitchFamily="18" charset="0"/>
                        </a:rPr>
                        <a:t>82</a:t>
                      </a:r>
                    </a:p>
                  </a:txBody>
                  <a:tcPr marL="8488" marR="8488" marT="8488" marB="8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latin typeface="Cambria" pitchFamily="18" charset="0"/>
                        </a:rPr>
                        <a:t>119</a:t>
                      </a:r>
                    </a:p>
                  </a:txBody>
                  <a:tcPr marL="8488" marR="8488" marT="8488" marB="8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ambria" pitchFamily="18" charset="0"/>
                        </a:rPr>
                        <a:t>103</a:t>
                      </a:r>
                    </a:p>
                  </a:txBody>
                  <a:tcPr marL="8488" marR="8488" marT="8488" marB="8488" anchor="ctr"/>
                </a:tc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000100" y="214290"/>
            <a:ext cx="81439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Таблица 5. Заработная плата по отраслям экономики в 1995 и 2002 гг., % от средней заработной платы по каждому субъекту РФ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KrasYar_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1" y="1000108"/>
            <a:ext cx="7606411" cy="5119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KrasYar_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1285860"/>
            <a:ext cx="7742662" cy="44243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1538" y="142852"/>
          <a:ext cx="5429288" cy="6500859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085858"/>
                <a:gridCol w="977272"/>
                <a:gridCol w="1085858"/>
                <a:gridCol w="1194442"/>
                <a:gridCol w="1085858"/>
              </a:tblGrid>
              <a:tr h="981168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Cambria" pitchFamily="18" charset="0"/>
                        </a:rPr>
                        <a:t> 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Cambria" pitchFamily="18" charset="0"/>
                        </a:rPr>
                        <a:t>Доля учащихся во вторую смену, %, 2003 г.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Cambria" pitchFamily="18" charset="0"/>
                        </a:rPr>
                        <a:t>Врачей на 10 тыс. человек, 2002 г.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Cambria" pitchFamily="18" charset="0"/>
                        </a:rPr>
                        <a:t>Больничных коек на 10 тыс. человек, 2003 г.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Cambria" pitchFamily="18" charset="0"/>
                        </a:rPr>
                        <a:t>Обеспеченность жильем, кв. м / человек, 2003 г.</a:t>
                      </a:r>
                    </a:p>
                  </a:txBody>
                  <a:tcPr marL="4200" marR="4200" marT="4200" marB="4200" anchor="ctr"/>
                </a:tc>
              </a:tr>
              <a:tr h="206903"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Cambria" pitchFamily="18" charset="0"/>
                        </a:rPr>
                        <a:t>Красноярск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16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71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Cambria" pitchFamily="18" charset="0"/>
                        </a:rPr>
                        <a:t>132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20</a:t>
                      </a:r>
                    </a:p>
                  </a:txBody>
                  <a:tcPr marL="4200" marR="4200" marT="4200" marB="4200" anchor="ctr"/>
                </a:tc>
              </a:tr>
              <a:tr h="206903">
                <a:tc gridSpan="5"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Cambria" pitchFamily="18" charset="0"/>
                        </a:rPr>
                        <a:t>Северные города</a:t>
                      </a:r>
                    </a:p>
                  </a:txBody>
                  <a:tcPr marL="4200" marR="4200" marT="4200" marB="420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6903"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Cambria" pitchFamily="18" charset="0"/>
                        </a:rPr>
                        <a:t>Игарка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3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–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160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27</a:t>
                      </a:r>
                    </a:p>
                  </a:txBody>
                  <a:tcPr marL="4200" marR="4200" marT="4200" marB="4200" anchor="ctr"/>
                </a:tc>
              </a:tr>
              <a:tr h="206903"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Cambria" pitchFamily="18" charset="0"/>
                        </a:rPr>
                        <a:t>Норильск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23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43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111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21</a:t>
                      </a:r>
                    </a:p>
                  </a:txBody>
                  <a:tcPr marL="4200" marR="4200" marT="4200" marB="4200" anchor="ctr"/>
                </a:tc>
              </a:tr>
              <a:tr h="206903">
                <a:tc gridSpan="5"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Cambria" pitchFamily="18" charset="0"/>
                        </a:rPr>
                        <a:t>Приравненые к северным</a:t>
                      </a:r>
                    </a:p>
                  </a:txBody>
                  <a:tcPr marL="4200" marR="4200" marT="4200" marB="420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6903"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Cambria" pitchFamily="18" charset="0"/>
                        </a:rPr>
                        <a:t>Енисейск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16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–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209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21</a:t>
                      </a:r>
                    </a:p>
                  </a:txBody>
                  <a:tcPr marL="4200" marR="4200" marT="4200" marB="4200" anchor="ctr"/>
                </a:tc>
              </a:tr>
              <a:tr h="400468"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Cambria" pitchFamily="18" charset="0"/>
                        </a:rPr>
                        <a:t>Лесосибирск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27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–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112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19</a:t>
                      </a:r>
                    </a:p>
                  </a:txBody>
                  <a:tcPr marL="4200" marR="4200" marT="4200" marB="4200" anchor="ctr"/>
                </a:tc>
              </a:tr>
              <a:tr h="206903">
                <a:tc gridSpan="5"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Cambria" pitchFamily="18" charset="0"/>
                        </a:rPr>
                        <a:t>Другие города</a:t>
                      </a:r>
                    </a:p>
                  </a:txBody>
                  <a:tcPr marL="4200" marR="4200" marT="4200" marB="420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6903"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Cambria" pitchFamily="18" charset="0"/>
                        </a:rPr>
                        <a:t>Ачинск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Cambria" pitchFamily="18" charset="0"/>
                        </a:rPr>
                        <a:t>15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36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169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19</a:t>
                      </a:r>
                    </a:p>
                  </a:txBody>
                  <a:tcPr marL="4200" marR="4200" marT="4200" marB="4200" anchor="ctr"/>
                </a:tc>
              </a:tr>
              <a:tr h="206903"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Cambria" pitchFamily="18" charset="0"/>
                        </a:rPr>
                        <a:t>Боготол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39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–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135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21</a:t>
                      </a:r>
                    </a:p>
                  </a:txBody>
                  <a:tcPr marL="4200" marR="4200" marT="4200" marB="4200" anchor="ctr"/>
                </a:tc>
              </a:tr>
              <a:tr h="206903"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Cambria" pitchFamily="18" charset="0"/>
                        </a:rPr>
                        <a:t>Бородино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19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–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106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21</a:t>
                      </a:r>
                    </a:p>
                  </a:txBody>
                  <a:tcPr marL="4200" marR="4200" marT="4200" marB="4200" anchor="ctr"/>
                </a:tc>
              </a:tr>
              <a:tr h="206903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Cambria" pitchFamily="18" charset="0"/>
                        </a:rPr>
                        <a:t>Дивногорск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0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–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106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20</a:t>
                      </a:r>
                    </a:p>
                  </a:txBody>
                  <a:tcPr marL="4200" marR="4200" marT="4200" marB="4200" anchor="ctr"/>
                </a:tc>
              </a:tr>
              <a:tr h="206903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Cambria" pitchFamily="18" charset="0"/>
                        </a:rPr>
                        <a:t>Заозерный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18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–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143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20</a:t>
                      </a:r>
                    </a:p>
                  </a:txBody>
                  <a:tcPr marL="4200" marR="4200" marT="4200" marB="4200" anchor="ctr"/>
                </a:tc>
              </a:tr>
              <a:tr h="206903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Cambria" pitchFamily="18" charset="0"/>
                        </a:rPr>
                        <a:t>Канск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Cambria" pitchFamily="18" charset="0"/>
                        </a:rPr>
                        <a:t>21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25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Cambria" pitchFamily="18" charset="0"/>
                        </a:rPr>
                        <a:t>100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17</a:t>
                      </a:r>
                    </a:p>
                  </a:txBody>
                  <a:tcPr marL="4200" marR="4200" marT="4200" marB="4200" anchor="ctr"/>
                </a:tc>
              </a:tr>
              <a:tr h="206903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Cambria" pitchFamily="18" charset="0"/>
                        </a:rPr>
                        <a:t>Минусинск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10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33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131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22</a:t>
                      </a:r>
                    </a:p>
                  </a:txBody>
                  <a:tcPr marL="4200" marR="4200" marT="4200" marB="4200" anchor="ctr"/>
                </a:tc>
              </a:tr>
              <a:tr h="206903"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Cambria" pitchFamily="18" charset="0"/>
                        </a:rPr>
                        <a:t>Назарово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25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–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117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19</a:t>
                      </a:r>
                    </a:p>
                  </a:txBody>
                  <a:tcPr marL="4200" marR="4200" marT="4200" marB="4200" anchor="ctr"/>
                </a:tc>
              </a:tr>
              <a:tr h="400468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Cambria" pitchFamily="18" charset="0"/>
                        </a:rPr>
                        <a:t>Сосновоборск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19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–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64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Cambria" pitchFamily="18" charset="0"/>
                        </a:rPr>
                        <a:t>19</a:t>
                      </a:r>
                    </a:p>
                  </a:txBody>
                  <a:tcPr marL="4200" marR="4200" marT="4200" marB="4200" anchor="ctr"/>
                </a:tc>
              </a:tr>
              <a:tr h="206903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Cambria" pitchFamily="18" charset="0"/>
                        </a:rPr>
                        <a:t>Шарыпово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35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–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129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19</a:t>
                      </a:r>
                    </a:p>
                  </a:txBody>
                  <a:tcPr marL="4200" marR="4200" marT="4200" marB="4200" anchor="ctr"/>
                </a:tc>
              </a:tr>
              <a:tr h="400468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Cambria" pitchFamily="18" charset="0"/>
                        </a:rPr>
                        <a:t>Всего по краю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13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49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116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Cambria" pitchFamily="18" charset="0"/>
                        </a:rPr>
                        <a:t>20</a:t>
                      </a:r>
                    </a:p>
                  </a:txBody>
                  <a:tcPr marL="4200" marR="4200" marT="4200" marB="4200" anchor="ctr"/>
                </a:tc>
              </a:tr>
              <a:tr h="400468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Cambria" pitchFamily="18" charset="0"/>
                        </a:rPr>
                        <a:t>Таймырский АО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28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60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228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Cambria" pitchFamily="18" charset="0"/>
                        </a:rPr>
                        <a:t>18</a:t>
                      </a:r>
                    </a:p>
                  </a:txBody>
                  <a:tcPr marL="4200" marR="4200" marT="4200" marB="4200" anchor="ctr"/>
                </a:tc>
              </a:tr>
              <a:tr h="400468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Cambria" pitchFamily="18" charset="0"/>
                        </a:rPr>
                        <a:t>Эвенкийский АО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18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49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269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Cambria" pitchFamily="18" charset="0"/>
                        </a:rPr>
                        <a:t>27</a:t>
                      </a:r>
                    </a:p>
                  </a:txBody>
                  <a:tcPr marL="4200" marR="4200" marT="4200" marB="4200" anchor="ctr"/>
                </a:tc>
              </a:tr>
              <a:tr h="206903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Cambria" pitchFamily="18" charset="0"/>
                        </a:rPr>
                        <a:t>РФ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17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48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Cambria" pitchFamily="18" charset="0"/>
                        </a:rPr>
                        <a:t>112</a:t>
                      </a:r>
                    </a:p>
                  </a:txBody>
                  <a:tcPr marL="4200" marR="4200" marT="4200" marB="4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Cambria" pitchFamily="18" charset="0"/>
                        </a:rPr>
                        <a:t>20</a:t>
                      </a:r>
                    </a:p>
                  </a:txBody>
                  <a:tcPr marL="4200" marR="4200" marT="4200" marB="4200" anchor="ctr"/>
                </a:tc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6500826" y="1928802"/>
            <a:ext cx="264317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Таблица 6. Обеспеченность отдельными видами социальных услуг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KrasYar_8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785794"/>
            <a:ext cx="7808480" cy="54768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Cambria" pitchFamily="18" charset="0"/>
              </a:rPr>
              <a:t>Социальные преимущества края:</a:t>
            </a:r>
            <a:r>
              <a:rPr lang="ru-RU" dirty="0" smtClean="0">
                <a:latin typeface="Cambria" pitchFamily="18" charset="0"/>
              </a:rPr>
              <a:t> 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Font typeface="Wingdings" pitchFamily="2" charset="2"/>
              <a:buChar char="ü"/>
            </a:pPr>
            <a:r>
              <a:rPr lang="ru-RU" dirty="0" smtClean="0">
                <a:latin typeface="Cambria" pitchFamily="18" charset="0"/>
              </a:rPr>
              <a:t>более </a:t>
            </a:r>
            <a:r>
              <a:rPr lang="ru-RU" dirty="0" smtClean="0">
                <a:latin typeface="Cambria" pitchFamily="18" charset="0"/>
              </a:rPr>
              <a:t>высокие доходы населения, обеспечиваемые экспортными отраслями экономики; </a:t>
            </a:r>
            <a:endParaRPr lang="en-US" dirty="0" smtClean="0">
              <a:latin typeface="Cambria" pitchFamily="18" charset="0"/>
            </a:endParaRPr>
          </a:p>
          <a:p>
            <a:pPr marL="0" indent="0">
              <a:buFont typeface="Wingdings" pitchFamily="2" charset="2"/>
              <a:buChar char="ü"/>
            </a:pPr>
            <a:r>
              <a:rPr lang="ru-RU" dirty="0" smtClean="0">
                <a:latin typeface="Cambria" pitchFamily="18" charset="0"/>
              </a:rPr>
              <a:t>повышенная </a:t>
            </a:r>
            <a:r>
              <a:rPr lang="ru-RU" dirty="0" smtClean="0">
                <a:latin typeface="Cambria" pitchFamily="18" charset="0"/>
              </a:rPr>
              <a:t>экономическая активность, обусловленная сохранением более молодой возрастной структуры населения; </a:t>
            </a:r>
            <a:endParaRPr lang="en-US" dirty="0" smtClean="0">
              <a:latin typeface="Cambria" pitchFamily="18" charset="0"/>
            </a:endParaRPr>
          </a:p>
          <a:p>
            <a:pPr marL="0" indent="0">
              <a:buFont typeface="Wingdings" pitchFamily="2" charset="2"/>
              <a:buChar char="ü"/>
            </a:pPr>
            <a:r>
              <a:rPr lang="ru-RU" dirty="0" smtClean="0">
                <a:latin typeface="Cambria" pitchFamily="18" charset="0"/>
              </a:rPr>
              <a:t>близкие </a:t>
            </a:r>
            <a:r>
              <a:rPr lang="ru-RU" dirty="0" smtClean="0">
                <a:latin typeface="Cambria" pitchFamily="18" charset="0"/>
              </a:rPr>
              <a:t>к средним по стране показатели обеспеченности основными социальными услугами и жильем, что для Сибири является преимуществом; </a:t>
            </a:r>
            <a:endParaRPr lang="en-US" dirty="0" smtClean="0">
              <a:latin typeface="Cambria" pitchFamily="18" charset="0"/>
            </a:endParaRPr>
          </a:p>
          <a:p>
            <a:pPr marL="0" indent="0">
              <a:buFont typeface="Wingdings" pitchFamily="2" charset="2"/>
              <a:buChar char="ü"/>
            </a:pPr>
            <a:r>
              <a:rPr lang="ru-RU" dirty="0" smtClean="0">
                <a:latin typeface="Cambria" pitchFamily="18" charset="0"/>
              </a:rPr>
              <a:t>активная </a:t>
            </a:r>
            <a:r>
              <a:rPr lang="ru-RU" dirty="0" smtClean="0">
                <a:latin typeface="Cambria" pitchFamily="18" charset="0"/>
              </a:rPr>
              <a:t>региональная и инвестиционная политика </a:t>
            </a:r>
            <a:r>
              <a:rPr lang="ru-RU" dirty="0" smtClean="0">
                <a:latin typeface="Cambria" pitchFamily="18" charset="0"/>
              </a:rPr>
              <a:t>властей</a:t>
            </a:r>
            <a:endParaRPr lang="ru-RU" dirty="0">
              <a:latin typeface="Cambria" pitchFamily="18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Cambria" pitchFamily="18" charset="0"/>
              </a:rPr>
              <a:t>Социальные проблемы края:</a:t>
            </a:r>
            <a:r>
              <a:rPr lang="ru-RU" dirty="0" smtClean="0">
                <a:latin typeface="Cambria" pitchFamily="18" charset="0"/>
              </a:rPr>
              <a:t> 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857232"/>
            <a:ext cx="7926708" cy="6000768"/>
          </a:xfrm>
        </p:spPr>
        <p:txBody>
          <a:bodyPr>
            <a:noAutofit/>
          </a:bodyPr>
          <a:lstStyle/>
          <a:p>
            <a:pPr marL="85725" indent="-3175">
              <a:buFont typeface="Wingdings" pitchFamily="2" charset="2"/>
              <a:buChar char="ü"/>
            </a:pPr>
            <a:r>
              <a:rPr lang="ru-RU" sz="2200" dirty="0" err="1" smtClean="0">
                <a:latin typeface="Cambria" pitchFamily="18" charset="0"/>
              </a:rPr>
              <a:t>сверхконцентрация</a:t>
            </a:r>
            <a:r>
              <a:rPr lang="ru-RU" sz="2200" dirty="0" smtClean="0">
                <a:latin typeface="Cambria" pitchFamily="18" charset="0"/>
              </a:rPr>
              <a:t> </a:t>
            </a:r>
            <a:r>
              <a:rPr lang="ru-RU" sz="2200" dirty="0" smtClean="0">
                <a:latin typeface="Cambria" pitchFamily="18" charset="0"/>
              </a:rPr>
              <a:t>экономики в двух крупных центрах</a:t>
            </a:r>
            <a:r>
              <a:rPr lang="ru-RU" sz="2200" dirty="0" smtClean="0">
                <a:latin typeface="Cambria" pitchFamily="18" charset="0"/>
              </a:rPr>
              <a:t>;</a:t>
            </a:r>
            <a:endParaRPr lang="en-US" sz="2200" dirty="0" smtClean="0">
              <a:latin typeface="Cambria" pitchFamily="18" charset="0"/>
            </a:endParaRPr>
          </a:p>
          <a:p>
            <a:pPr marL="85725" indent="-3175">
              <a:buFont typeface="Wingdings" pitchFamily="2" charset="2"/>
              <a:buChar char="ü"/>
            </a:pPr>
            <a:r>
              <a:rPr lang="ru-RU" sz="2200" dirty="0" smtClean="0">
                <a:latin typeface="Cambria" pitchFamily="18" charset="0"/>
              </a:rPr>
              <a:t> </a:t>
            </a:r>
            <a:r>
              <a:rPr lang="ru-RU" sz="2200" dirty="0" smtClean="0">
                <a:latin typeface="Cambria" pitchFamily="18" charset="0"/>
              </a:rPr>
              <a:t>повышенная безработица, обусловленная ростом экономики за счет нетрудоемких экспортных отраслей</a:t>
            </a:r>
            <a:r>
              <a:rPr lang="ru-RU" sz="2200" dirty="0" smtClean="0">
                <a:latin typeface="Cambria" pitchFamily="18" charset="0"/>
              </a:rPr>
              <a:t>;</a:t>
            </a:r>
            <a:endParaRPr lang="en-US" sz="2200" dirty="0" smtClean="0">
              <a:latin typeface="Cambria" pitchFamily="18" charset="0"/>
            </a:endParaRPr>
          </a:p>
          <a:p>
            <a:pPr marL="85725" indent="-3175">
              <a:buFont typeface="Wingdings" pitchFamily="2" charset="2"/>
              <a:buChar char="ü"/>
            </a:pPr>
            <a:r>
              <a:rPr lang="ru-RU" sz="2200" dirty="0" smtClean="0">
                <a:latin typeface="Cambria" pitchFamily="18" charset="0"/>
              </a:rPr>
              <a:t>сильное </a:t>
            </a:r>
            <a:r>
              <a:rPr lang="ru-RU" sz="2200" dirty="0" smtClean="0">
                <a:latin typeface="Cambria" pitchFamily="18" charset="0"/>
              </a:rPr>
              <a:t>и растущее отраслевое, территориальное и </a:t>
            </a:r>
            <a:r>
              <a:rPr lang="ru-RU" sz="2200" dirty="0" err="1" smtClean="0">
                <a:latin typeface="Cambria" pitchFamily="18" charset="0"/>
              </a:rPr>
              <a:t>гендерное</a:t>
            </a:r>
            <a:r>
              <a:rPr lang="ru-RU" sz="2200" dirty="0" smtClean="0">
                <a:latin typeface="Cambria" pitchFamily="18" charset="0"/>
              </a:rPr>
              <a:t> неравенство заработной платы; </a:t>
            </a:r>
            <a:endParaRPr lang="en-US" sz="2200" dirty="0" smtClean="0">
              <a:latin typeface="Cambria" pitchFamily="18" charset="0"/>
            </a:endParaRPr>
          </a:p>
          <a:p>
            <a:pPr marL="85725" indent="-3175">
              <a:buFont typeface="Wingdings" pitchFamily="2" charset="2"/>
              <a:buChar char="ü"/>
            </a:pPr>
            <a:r>
              <a:rPr lang="ru-RU" sz="2200" dirty="0" smtClean="0">
                <a:latin typeface="Cambria" pitchFamily="18" charset="0"/>
              </a:rPr>
              <a:t>низкий </a:t>
            </a:r>
            <a:r>
              <a:rPr lang="ru-RU" sz="2200" dirty="0" smtClean="0">
                <a:latin typeface="Cambria" pitchFamily="18" charset="0"/>
              </a:rPr>
              <a:t>размер пенсий, не достигающий прожиточного минимума; </a:t>
            </a:r>
            <a:endParaRPr lang="en-US" sz="2200" dirty="0" smtClean="0">
              <a:latin typeface="Cambria" pitchFamily="18" charset="0"/>
            </a:endParaRPr>
          </a:p>
          <a:p>
            <a:pPr marL="85725" indent="-3175">
              <a:buFont typeface="Wingdings" pitchFamily="2" charset="2"/>
              <a:buChar char="ü"/>
            </a:pPr>
            <a:r>
              <a:rPr lang="ru-RU" sz="2200" dirty="0" smtClean="0">
                <a:latin typeface="Cambria" pitchFamily="18" charset="0"/>
              </a:rPr>
              <a:t>сочетание </a:t>
            </a:r>
            <a:r>
              <a:rPr lang="ru-RU" sz="2200" dirty="0" err="1" smtClean="0">
                <a:latin typeface="Cambria" pitchFamily="18" charset="0"/>
              </a:rPr>
              <a:t>депопуляции</a:t>
            </a:r>
            <a:r>
              <a:rPr lang="ru-RU" sz="2200" dirty="0" smtClean="0">
                <a:latin typeface="Cambria" pitchFamily="18" charset="0"/>
              </a:rPr>
              <a:t> и миграционного оттока; </a:t>
            </a:r>
            <a:endParaRPr lang="en-US" sz="2200" dirty="0" smtClean="0">
              <a:latin typeface="Cambria" pitchFamily="18" charset="0"/>
            </a:endParaRPr>
          </a:p>
          <a:p>
            <a:pPr marL="85725" indent="-3175">
              <a:buFont typeface="Wingdings" pitchFamily="2" charset="2"/>
              <a:buChar char="ü"/>
            </a:pPr>
            <a:r>
              <a:rPr lang="ru-RU" sz="2200" dirty="0" smtClean="0">
                <a:latin typeface="Cambria" pitchFamily="18" charset="0"/>
              </a:rPr>
              <a:t>худшее </a:t>
            </a:r>
            <a:r>
              <a:rPr lang="ru-RU" sz="2200" dirty="0" smtClean="0">
                <a:latin typeface="Cambria" pitchFamily="18" charset="0"/>
              </a:rPr>
              <a:t>состояние здоровья населения, проявляющееся в пониженной продолжительности жизни, более высокой младенческой и детской смертности, заболеваемости туберкулезом; </a:t>
            </a:r>
            <a:endParaRPr lang="en-US" sz="2200" dirty="0" smtClean="0">
              <a:latin typeface="Cambria" pitchFamily="18" charset="0"/>
            </a:endParaRPr>
          </a:p>
          <a:p>
            <a:pPr marL="85725" indent="-3175">
              <a:buFont typeface="Wingdings" pitchFamily="2" charset="2"/>
              <a:buChar char="ü"/>
            </a:pPr>
            <a:r>
              <a:rPr lang="ru-RU" sz="2200" dirty="0" smtClean="0">
                <a:latin typeface="Cambria" pitchFamily="18" charset="0"/>
              </a:rPr>
              <a:t>более </a:t>
            </a:r>
            <a:r>
              <a:rPr lang="ru-RU" sz="2200" dirty="0" smtClean="0">
                <a:latin typeface="Cambria" pitchFamily="18" charset="0"/>
              </a:rPr>
              <a:t>низкий уровень образования занятого населения; </a:t>
            </a:r>
            <a:endParaRPr lang="en-US" sz="2200" dirty="0" smtClean="0">
              <a:latin typeface="Cambria" pitchFamily="18" charset="0"/>
            </a:endParaRPr>
          </a:p>
          <a:p>
            <a:pPr marL="85725" indent="-3175">
              <a:buFont typeface="Wingdings" pitchFamily="2" charset="2"/>
              <a:buChar char="ü"/>
            </a:pPr>
            <a:r>
              <a:rPr lang="ru-RU" sz="2200" dirty="0" err="1" smtClean="0">
                <a:latin typeface="Cambria" pitchFamily="18" charset="0"/>
              </a:rPr>
              <a:t>слаборазвитость</a:t>
            </a:r>
            <a:r>
              <a:rPr lang="ru-RU" sz="2200" dirty="0" smtClean="0">
                <a:latin typeface="Cambria" pitchFamily="18" charset="0"/>
              </a:rPr>
              <a:t> </a:t>
            </a:r>
            <a:r>
              <a:rPr lang="ru-RU" sz="2200" dirty="0" smtClean="0">
                <a:latin typeface="Cambria" pitchFamily="18" charset="0"/>
              </a:rPr>
              <a:t>сети городов — местных центров и обширность периферийной зоны, что снижает доступность социальных услуг для </a:t>
            </a:r>
            <a:r>
              <a:rPr lang="ru-RU" sz="2200" dirty="0" smtClean="0">
                <a:latin typeface="Cambria" pitchFamily="18" charset="0"/>
              </a:rPr>
              <a:t>населения </a:t>
            </a:r>
            <a:endParaRPr lang="en-US" sz="2200" dirty="0" smtClean="0">
              <a:latin typeface="Cambria" pitchFamily="18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071670" y="1714488"/>
          <a:ext cx="5970882" cy="4675206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671848"/>
                <a:gridCol w="1492720"/>
                <a:gridCol w="1492720"/>
                <a:gridCol w="1313594"/>
              </a:tblGrid>
              <a:tr h="515622">
                <a:tc rowSpan="2">
                  <a:txBody>
                    <a:bodyPr/>
                    <a:lstStyle/>
                    <a:p>
                      <a:r>
                        <a:rPr lang="ru-RU" sz="1400" b="0" dirty="0">
                          <a:latin typeface="Cambria" pitchFamily="18" charset="0"/>
                        </a:rPr>
                        <a:t> </a:t>
                      </a:r>
                    </a:p>
                  </a:txBody>
                  <a:tcPr marL="7520" marR="7520" marT="7520" marB="752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mbria" pitchFamily="18" charset="0"/>
                        </a:rPr>
                        <a:t>Численность населения, тыс. человек</a:t>
                      </a:r>
                    </a:p>
                  </a:txBody>
                  <a:tcPr marL="7520" marR="7520" marT="7520" marB="752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mbria" pitchFamily="18" charset="0"/>
                        </a:rPr>
                        <a:t>Динамика, 2002 г. к 1989 г., %</a:t>
                      </a:r>
                    </a:p>
                  </a:txBody>
                  <a:tcPr marL="7520" marR="7520" marT="7520" marB="7520" anchor="ctr"/>
                </a:tc>
              </a:tr>
              <a:tr h="2664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latin typeface="Cambria" pitchFamily="18" charset="0"/>
                        </a:rPr>
                        <a:t>2002 г.</a:t>
                      </a:r>
                    </a:p>
                  </a:txBody>
                  <a:tcPr marL="7520" marR="7520" marT="7520" marB="75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mbria" pitchFamily="18" charset="0"/>
                        </a:rPr>
                        <a:t>1989 г.</a:t>
                      </a:r>
                    </a:p>
                  </a:txBody>
                  <a:tcPr marL="7520" marR="7520" marT="7520" marB="752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562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mbria" pitchFamily="18" charset="0"/>
                        </a:rPr>
                        <a:t>Красноярский край</a:t>
                      </a:r>
                    </a:p>
                  </a:txBody>
                  <a:tcPr marL="7520" marR="7520" marT="7520" marB="7520" anchor="ctr"/>
                </a:tc>
                <a:tc gridSpan="3">
                  <a:txBody>
                    <a:bodyPr/>
                    <a:lstStyle/>
                    <a:p>
                      <a:r>
                        <a:rPr lang="ru-RU" sz="1400" b="0" dirty="0">
                          <a:latin typeface="Cambria" pitchFamily="18" charset="0"/>
                        </a:rPr>
                        <a:t> </a:t>
                      </a:r>
                    </a:p>
                  </a:txBody>
                  <a:tcPr marL="7520" marR="7520" marT="7520" marB="752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5622"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latin typeface="Cambria" pitchFamily="18" charset="0"/>
                        </a:rPr>
                        <a:t>Городское население</a:t>
                      </a:r>
                    </a:p>
                  </a:txBody>
                  <a:tcPr marL="7520" marR="7520" marT="7520" marB="75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>
                          <a:latin typeface="Cambria" pitchFamily="18" charset="0"/>
                        </a:rPr>
                        <a:t>2246</a:t>
                      </a:r>
                    </a:p>
                  </a:txBody>
                  <a:tcPr marL="7520" marR="7520" marT="7520" marB="75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>
                          <a:latin typeface="Cambria" pitchFamily="18" charset="0"/>
                        </a:rPr>
                        <a:t>2207</a:t>
                      </a:r>
                    </a:p>
                  </a:txBody>
                  <a:tcPr marL="7520" marR="7520" marT="7520" marB="75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>
                          <a:latin typeface="Cambria" pitchFamily="18" charset="0"/>
                        </a:rPr>
                        <a:t>102</a:t>
                      </a:r>
                    </a:p>
                  </a:txBody>
                  <a:tcPr marL="7520" marR="7520" marT="7520" marB="7520" anchor="ctr"/>
                </a:tc>
              </a:tr>
              <a:tr h="51562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mbria" pitchFamily="18" charset="0"/>
                        </a:rPr>
                        <a:t>В том числе Красноярск</a:t>
                      </a:r>
                    </a:p>
                  </a:txBody>
                  <a:tcPr marL="7520" marR="7520" marT="7520" marB="75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Cambria" pitchFamily="18" charset="0"/>
                        </a:rPr>
                        <a:t>912</a:t>
                      </a:r>
                    </a:p>
                  </a:txBody>
                  <a:tcPr marL="7520" marR="7520" marT="7520" marB="75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>
                          <a:latin typeface="Cambria" pitchFamily="18" charset="0"/>
                        </a:rPr>
                        <a:t>869</a:t>
                      </a:r>
                    </a:p>
                  </a:txBody>
                  <a:tcPr marL="7520" marR="7520" marT="7520" marB="75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>
                          <a:latin typeface="Cambria" pitchFamily="18" charset="0"/>
                        </a:rPr>
                        <a:t>105</a:t>
                      </a:r>
                    </a:p>
                  </a:txBody>
                  <a:tcPr marL="7520" marR="7520" marT="7520" marB="7520" anchor="ctr"/>
                </a:tc>
              </a:tr>
              <a:tr h="266463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mbria" pitchFamily="18" charset="0"/>
                        </a:rPr>
                        <a:t>Норильск</a:t>
                      </a:r>
                    </a:p>
                  </a:txBody>
                  <a:tcPr marL="7520" marR="7520" marT="7520" marB="75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>
                          <a:latin typeface="Cambria" pitchFamily="18" charset="0"/>
                        </a:rPr>
                        <a:t>135</a:t>
                      </a:r>
                    </a:p>
                  </a:txBody>
                  <a:tcPr marL="7520" marR="7520" marT="7520" marB="75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>
                          <a:latin typeface="Cambria" pitchFamily="18" charset="0"/>
                        </a:rPr>
                        <a:t>180</a:t>
                      </a:r>
                    </a:p>
                  </a:txBody>
                  <a:tcPr marL="7520" marR="7520" marT="7520" marB="75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>
                          <a:latin typeface="Cambria" pitchFamily="18" charset="0"/>
                        </a:rPr>
                        <a:t>75</a:t>
                      </a:r>
                    </a:p>
                  </a:txBody>
                  <a:tcPr marL="7520" marR="7520" marT="7520" marB="7520" anchor="ctr"/>
                </a:tc>
              </a:tr>
              <a:tr h="266463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mbria" pitchFamily="18" charset="0"/>
                        </a:rPr>
                        <a:t>Ачинск</a:t>
                      </a:r>
                    </a:p>
                  </a:txBody>
                  <a:tcPr marL="7520" marR="7520" marT="7520" marB="75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>
                          <a:latin typeface="Cambria" pitchFamily="18" charset="0"/>
                        </a:rPr>
                        <a:t>119</a:t>
                      </a:r>
                    </a:p>
                  </a:txBody>
                  <a:tcPr marL="7520" marR="7520" marT="7520" marB="75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>
                          <a:latin typeface="Cambria" pitchFamily="18" charset="0"/>
                        </a:rPr>
                        <a:t>121</a:t>
                      </a:r>
                    </a:p>
                  </a:txBody>
                  <a:tcPr marL="7520" marR="7520" marT="7520" marB="75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>
                          <a:latin typeface="Cambria" pitchFamily="18" charset="0"/>
                        </a:rPr>
                        <a:t>98</a:t>
                      </a:r>
                    </a:p>
                  </a:txBody>
                  <a:tcPr marL="7520" marR="7520" marT="7520" marB="7520" anchor="ctr"/>
                </a:tc>
              </a:tr>
              <a:tr h="266463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mbria" pitchFamily="18" charset="0"/>
                        </a:rPr>
                        <a:t>Канск</a:t>
                      </a:r>
                    </a:p>
                  </a:txBody>
                  <a:tcPr marL="7520" marR="7520" marT="7520" marB="75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>
                          <a:latin typeface="Cambria" pitchFamily="18" charset="0"/>
                        </a:rPr>
                        <a:t>103</a:t>
                      </a:r>
                    </a:p>
                  </a:txBody>
                  <a:tcPr marL="7520" marR="7520" marT="7520" marB="75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>
                          <a:latin typeface="Cambria" pitchFamily="18" charset="0"/>
                        </a:rPr>
                        <a:t>110</a:t>
                      </a:r>
                    </a:p>
                  </a:txBody>
                  <a:tcPr marL="7520" marR="7520" marT="7520" marB="75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>
                          <a:latin typeface="Cambria" pitchFamily="18" charset="0"/>
                        </a:rPr>
                        <a:t>94</a:t>
                      </a:r>
                    </a:p>
                  </a:txBody>
                  <a:tcPr marL="7520" marR="7520" marT="7520" marB="7520" anchor="ctr"/>
                </a:tc>
              </a:tr>
              <a:tr h="51562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mbria" pitchFamily="18" charset="0"/>
                        </a:rPr>
                        <a:t>Сельское население</a:t>
                      </a:r>
                    </a:p>
                  </a:txBody>
                  <a:tcPr marL="7520" marR="7520" marT="7520" marB="75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>
                          <a:latin typeface="Cambria" pitchFamily="18" charset="0"/>
                        </a:rPr>
                        <a:t>720</a:t>
                      </a:r>
                    </a:p>
                  </a:txBody>
                  <a:tcPr marL="7520" marR="7520" marT="7520" marB="75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>
                          <a:latin typeface="Cambria" pitchFamily="18" charset="0"/>
                        </a:rPr>
                        <a:t>820</a:t>
                      </a:r>
                    </a:p>
                  </a:txBody>
                  <a:tcPr marL="7520" marR="7520" marT="7520" marB="75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>
                          <a:latin typeface="Cambria" pitchFamily="18" charset="0"/>
                        </a:rPr>
                        <a:t>88</a:t>
                      </a:r>
                    </a:p>
                  </a:txBody>
                  <a:tcPr marL="7520" marR="7520" marT="7520" marB="7520" anchor="ctr"/>
                </a:tc>
              </a:tr>
              <a:tr h="51562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mbria" pitchFamily="18" charset="0"/>
                        </a:rPr>
                        <a:t>Таймырский АО</a:t>
                      </a:r>
                    </a:p>
                  </a:txBody>
                  <a:tcPr marL="7520" marR="7520" marT="7520" marB="75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>
                          <a:latin typeface="Cambria" pitchFamily="18" charset="0"/>
                        </a:rPr>
                        <a:t>40</a:t>
                      </a:r>
                    </a:p>
                  </a:txBody>
                  <a:tcPr marL="7520" marR="7520" marT="7520" marB="75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>
                          <a:latin typeface="Cambria" pitchFamily="18" charset="0"/>
                        </a:rPr>
                        <a:t>55</a:t>
                      </a:r>
                    </a:p>
                  </a:txBody>
                  <a:tcPr marL="7520" marR="7520" marT="7520" marB="75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>
                          <a:latin typeface="Cambria" pitchFamily="18" charset="0"/>
                        </a:rPr>
                        <a:t>72</a:t>
                      </a:r>
                    </a:p>
                  </a:txBody>
                  <a:tcPr marL="7520" marR="7520" marT="7520" marB="7520" anchor="ctr"/>
                </a:tc>
              </a:tr>
              <a:tr h="51562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mbria" pitchFamily="18" charset="0"/>
                        </a:rPr>
                        <a:t>Эвенкийский АО</a:t>
                      </a:r>
                    </a:p>
                  </a:txBody>
                  <a:tcPr marL="7520" marR="7520" marT="7520" marB="75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>
                          <a:latin typeface="Cambria" pitchFamily="18" charset="0"/>
                        </a:rPr>
                        <a:t>18</a:t>
                      </a:r>
                    </a:p>
                  </a:txBody>
                  <a:tcPr marL="7520" marR="7520" marT="7520" marB="75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>
                          <a:latin typeface="Cambria" pitchFamily="18" charset="0"/>
                        </a:rPr>
                        <a:t>24</a:t>
                      </a:r>
                    </a:p>
                  </a:txBody>
                  <a:tcPr marL="7520" marR="7520" marT="7520" marB="75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Cambria" pitchFamily="18" charset="0"/>
                        </a:rPr>
                        <a:t>74</a:t>
                      </a:r>
                    </a:p>
                  </a:txBody>
                  <a:tcPr marL="7520" marR="7520" marT="7520" marB="7520" anchor="ctr"/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000100" y="357166"/>
            <a:ext cx="81439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Таблица 1. Динамика численности населения Красноярского края и автономных округов за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межпереписной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 период (1989–2002 гг.)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KrasYar_1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285860"/>
            <a:ext cx="7871787" cy="46434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85852" y="2285992"/>
          <a:ext cx="7358112" cy="3930987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499808"/>
                <a:gridCol w="878746"/>
                <a:gridCol w="1025203"/>
                <a:gridCol w="1025203"/>
                <a:gridCol w="1025203"/>
                <a:gridCol w="1025203"/>
                <a:gridCol w="878746"/>
              </a:tblGrid>
              <a:tr h="1290859">
                <a:tc rowSpan="2">
                  <a:txBody>
                    <a:bodyPr/>
                    <a:lstStyle/>
                    <a:p>
                      <a:r>
                        <a:rPr lang="ru-RU" dirty="0">
                          <a:latin typeface="Cambria" pitchFamily="18" charset="0"/>
                        </a:rPr>
                        <a:t> </a:t>
                      </a:r>
                    </a:p>
                  </a:txBody>
                  <a:tcPr marL="9525" marR="9525" marT="9525" marB="9525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Cambria" pitchFamily="18" charset="0"/>
                        </a:rPr>
                        <a:t>Красноярский край</a:t>
                      </a: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>
                          <a:latin typeface="Cambria" pitchFamily="18" charset="0"/>
                        </a:rPr>
                        <a:t>Таймырский автономный округ</a:t>
                      </a: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>
                          <a:latin typeface="Cambria" pitchFamily="18" charset="0"/>
                        </a:rPr>
                        <a:t>Эвенкийский автономный округ</a:t>
                      </a: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03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latin typeface="Cambria" pitchFamily="18" charset="0"/>
                        </a:rPr>
                        <a:t>1989 г.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Cambria" pitchFamily="18" charset="0"/>
                        </a:rPr>
                        <a:t>2002 г.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Cambria" pitchFamily="18" charset="0"/>
                        </a:rPr>
                        <a:t>1989 г.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latin typeface="Cambria" pitchFamily="18" charset="0"/>
                        </a:rPr>
                        <a:t>2002 г.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latin typeface="Cambria" pitchFamily="18" charset="0"/>
                        </a:rPr>
                        <a:t>1989 г.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Cambria" pitchFamily="18" charset="0"/>
                        </a:rPr>
                        <a:t>2002 г.</a:t>
                      </a:r>
                    </a:p>
                  </a:txBody>
                  <a:tcPr marL="9525" marR="9525" marT="9525" marB="9525" anchor="ctr"/>
                </a:tc>
              </a:tr>
              <a:tr h="449756"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latin typeface="Cambria" pitchFamily="18" charset="0"/>
                        </a:rPr>
                        <a:t>Русские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Cambria" pitchFamily="18" charset="0"/>
                        </a:rPr>
                        <a:t>87,6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Cambria" pitchFamily="18" charset="0"/>
                        </a:rPr>
                        <a:t>88,9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Cambria" pitchFamily="18" charset="0"/>
                        </a:rPr>
                        <a:t>67,1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Cambria" pitchFamily="18" charset="0"/>
                        </a:rPr>
                        <a:t>58,6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Cambria" pitchFamily="18" charset="0"/>
                        </a:rPr>
                        <a:t>67,5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Cambria" pitchFamily="18" charset="0"/>
                        </a:rPr>
                        <a:t>61,9</a:t>
                      </a:r>
                    </a:p>
                  </a:txBody>
                  <a:tcPr marL="9525" marR="9525" marT="9525" marB="9525" anchor="ctr"/>
                </a:tc>
              </a:tr>
              <a:tr h="449756"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latin typeface="Cambria" pitchFamily="18" charset="0"/>
                        </a:rPr>
                        <a:t>Украинцы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Cambria" pitchFamily="18" charset="0"/>
                        </a:rPr>
                        <a:t>3,5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Cambria" pitchFamily="18" charset="0"/>
                        </a:rPr>
                        <a:t>2,3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Cambria" pitchFamily="18" charset="0"/>
                        </a:rPr>
                        <a:t>8,6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Cambria" pitchFamily="18" charset="0"/>
                        </a:rPr>
                        <a:t>6,1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Cambria" pitchFamily="18" charset="0"/>
                        </a:rPr>
                        <a:t>5,3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Cambria" pitchFamily="18" charset="0"/>
                        </a:rPr>
                        <a:t>3,1</a:t>
                      </a:r>
                    </a:p>
                  </a:txBody>
                  <a:tcPr marL="9525" marR="9525" marT="9525" marB="9525" anchor="ctr"/>
                </a:tc>
              </a:tr>
              <a:tr h="870308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Cambria" pitchFamily="18" charset="0"/>
                        </a:rPr>
                        <a:t>Титульные народы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Cambria" pitchFamily="18" charset="0"/>
                        </a:rPr>
                        <a:t>–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Cambria" pitchFamily="18" charset="0"/>
                        </a:rPr>
                        <a:t>–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Cambria" pitchFamily="18" charset="0"/>
                        </a:rPr>
                        <a:t>13,3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Cambria" pitchFamily="18" charset="0"/>
                        </a:rPr>
                        <a:t>21,6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Cambria" pitchFamily="18" charset="0"/>
                        </a:rPr>
                        <a:t>14,0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Cambria" pitchFamily="18" charset="0"/>
                        </a:rPr>
                        <a:t>21,5</a:t>
                      </a: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071538" y="714356"/>
            <a:ext cx="80724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Таблица 2. Этнический состав населения по данным переписей 1989 и 2002 гг.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KrasYar_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571480"/>
            <a:ext cx="7882296" cy="54516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KrasYar_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571480"/>
            <a:ext cx="7675137" cy="56626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57288" y="1210909"/>
          <a:ext cx="7572432" cy="4669466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363037"/>
                <a:gridCol w="908692"/>
                <a:gridCol w="908692"/>
                <a:gridCol w="908692"/>
                <a:gridCol w="908692"/>
                <a:gridCol w="908692"/>
                <a:gridCol w="908692"/>
                <a:gridCol w="757243"/>
              </a:tblGrid>
              <a:tr h="136404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mbria" pitchFamily="18" charset="0"/>
                        </a:rPr>
                        <a:t> 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mbria" pitchFamily="18" charset="0"/>
                        </a:rPr>
                        <a:t>Год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latin typeface="Cambria" pitchFamily="18" charset="0"/>
                        </a:rPr>
                        <a:t>Промыш-ленность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latin typeface="Cambria" pitchFamily="18" charset="0"/>
                        </a:rPr>
                        <a:t>Сельское хозяйство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mbria" pitchFamily="18" charset="0"/>
                        </a:rPr>
                        <a:t>Транспорт и связь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latin typeface="Cambria" pitchFamily="18" charset="0"/>
                        </a:rPr>
                        <a:t>Торговля и общепит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latin typeface="Cambria" pitchFamily="18" charset="0"/>
                        </a:rPr>
                        <a:t>Отрасли бюджетной сферы*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mbria" pitchFamily="18" charset="0"/>
                        </a:rPr>
                        <a:t>Прочие</a:t>
                      </a:r>
                    </a:p>
                  </a:txBody>
                  <a:tcPr marL="59765" marR="59765" marT="29882" marB="29882" anchor="ctr"/>
                </a:tc>
              </a:tr>
              <a:tr h="433185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latin typeface="Cambria" pitchFamily="18" charset="0"/>
                        </a:rPr>
                        <a:t>РФ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ambria" pitchFamily="18" charset="0"/>
                        </a:rPr>
                        <a:t>2003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ambria" pitchFamily="18" charset="0"/>
                        </a:rPr>
                        <a:t>21,9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ambria" pitchFamily="18" charset="0"/>
                        </a:rPr>
                        <a:t>11,0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ambria" pitchFamily="18" charset="0"/>
                        </a:rPr>
                        <a:t>7,8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itchFamily="18" charset="0"/>
                        </a:rPr>
                        <a:t>16,8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itchFamily="18" charset="0"/>
                        </a:rPr>
                        <a:t>18,1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itchFamily="18" charset="0"/>
                        </a:rPr>
                        <a:t>24,4</a:t>
                      </a:r>
                    </a:p>
                  </a:txBody>
                  <a:tcPr marL="59765" marR="59765" marT="29882" marB="29882" anchor="ctr"/>
                </a:tc>
              </a:tr>
              <a:tr h="4331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ambria" pitchFamily="18" charset="0"/>
                        </a:rPr>
                        <a:t>1990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ambria" pitchFamily="18" charset="0"/>
                        </a:rPr>
                        <a:t>31,1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ambria" pitchFamily="18" charset="0"/>
                        </a:rPr>
                        <a:t>10,2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ambria" pitchFamily="18" charset="0"/>
                        </a:rPr>
                        <a:t>6,8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ambria" pitchFamily="18" charset="0"/>
                        </a:rPr>
                        <a:t>7,9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ambria" pitchFamily="18" charset="0"/>
                        </a:rPr>
                        <a:t>21,6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ambria" pitchFamily="18" charset="0"/>
                        </a:rPr>
                        <a:t>22,4</a:t>
                      </a:r>
                    </a:p>
                  </a:txBody>
                  <a:tcPr marL="59765" marR="59765" marT="29882" marB="29882" anchor="ctr"/>
                </a:tc>
              </a:tr>
              <a:tr h="250641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latin typeface="Cambria" pitchFamily="18" charset="0"/>
                        </a:rPr>
                        <a:t>Красноярский край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ambria" pitchFamily="18" charset="0"/>
                        </a:rPr>
                        <a:t>2003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ambria" pitchFamily="18" charset="0"/>
                        </a:rPr>
                        <a:t>24,5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ambria" pitchFamily="18" charset="0"/>
                        </a:rPr>
                        <a:t>9,6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ambria" pitchFamily="18" charset="0"/>
                        </a:rPr>
                        <a:t>7,7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ambria" pitchFamily="18" charset="0"/>
                        </a:rPr>
                        <a:t>16,0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ambria" pitchFamily="18" charset="0"/>
                        </a:rPr>
                        <a:t>19,1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ambria" pitchFamily="18" charset="0"/>
                        </a:rPr>
                        <a:t>23,1</a:t>
                      </a:r>
                    </a:p>
                  </a:txBody>
                  <a:tcPr marL="59765" marR="59765" marT="29882" marB="29882" anchor="ctr"/>
                </a:tc>
              </a:tr>
              <a:tr h="4331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ambria" pitchFamily="18" charset="0"/>
                        </a:rPr>
                        <a:t>1990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ambria" pitchFamily="18" charset="0"/>
                        </a:rPr>
                        <a:t>30,1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ambria" pitchFamily="18" charset="0"/>
                        </a:rPr>
                        <a:t>9,6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ambria" pitchFamily="18" charset="0"/>
                        </a:rPr>
                        <a:t>9,0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ambria" pitchFamily="18" charset="0"/>
                        </a:rPr>
                        <a:t>8,3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ambria" pitchFamily="18" charset="0"/>
                        </a:rPr>
                        <a:t>16,7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ambria" pitchFamily="18" charset="0"/>
                        </a:rPr>
                        <a:t>26,3</a:t>
                      </a:r>
                    </a:p>
                  </a:txBody>
                  <a:tcPr marL="59765" marR="59765" marT="29882" marB="29882" anchor="ctr"/>
                </a:tc>
              </a:tr>
              <a:tr h="433185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mbria" pitchFamily="18" charset="0"/>
                        </a:rPr>
                        <a:t>Таймырский АО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ambria" pitchFamily="18" charset="0"/>
                        </a:rPr>
                        <a:t>2003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ambria" pitchFamily="18" charset="0"/>
                        </a:rPr>
                        <a:t>19,1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ambria" pitchFamily="18" charset="0"/>
                        </a:rPr>
                        <a:t>9,8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ambria" pitchFamily="18" charset="0"/>
                        </a:rPr>
                        <a:t>6,9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ambria" pitchFamily="18" charset="0"/>
                        </a:rPr>
                        <a:t>12,6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ambria" pitchFamily="18" charset="0"/>
                        </a:rPr>
                        <a:t>21,6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itchFamily="18" charset="0"/>
                        </a:rPr>
                        <a:t>30,0</a:t>
                      </a:r>
                    </a:p>
                  </a:txBody>
                  <a:tcPr marL="59765" marR="59765" marT="29882" marB="29882" anchor="ctr"/>
                </a:tc>
              </a:tr>
              <a:tr h="4331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ambria" pitchFamily="18" charset="0"/>
                        </a:rPr>
                        <a:t>1998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ambria" pitchFamily="18" charset="0"/>
                        </a:rPr>
                        <a:t>23,2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ambria" pitchFamily="18" charset="0"/>
                        </a:rPr>
                        <a:t>3,9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ambria" pitchFamily="18" charset="0"/>
                        </a:rPr>
                        <a:t>9,2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ambria" pitchFamily="18" charset="0"/>
                        </a:rPr>
                        <a:t>15,9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ambria" pitchFamily="18" charset="0"/>
                        </a:rPr>
                        <a:t>21,7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itchFamily="18" charset="0"/>
                        </a:rPr>
                        <a:t>26,1</a:t>
                      </a:r>
                    </a:p>
                  </a:txBody>
                  <a:tcPr marL="59765" marR="59765" marT="29882" marB="29882" anchor="ctr"/>
                </a:tc>
              </a:tr>
              <a:tr h="433185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mbria" pitchFamily="18" charset="0"/>
                        </a:rPr>
                        <a:t>Эвенкийский АО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ambria" pitchFamily="18" charset="0"/>
                        </a:rPr>
                        <a:t>2003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ambria" pitchFamily="18" charset="0"/>
                        </a:rPr>
                        <a:t>10,5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ambria" pitchFamily="18" charset="0"/>
                        </a:rPr>
                        <a:t>4,9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ambria" pitchFamily="18" charset="0"/>
                        </a:rPr>
                        <a:t>9,0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ambria" pitchFamily="18" charset="0"/>
                        </a:rPr>
                        <a:t>10,3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ambria" pitchFamily="18" charset="0"/>
                        </a:rPr>
                        <a:t>24,9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itchFamily="18" charset="0"/>
                        </a:rPr>
                        <a:t>40,4</a:t>
                      </a:r>
                    </a:p>
                  </a:txBody>
                  <a:tcPr marL="59765" marR="59765" marT="29882" marB="29882" anchor="ctr"/>
                </a:tc>
              </a:tr>
              <a:tr h="4331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ambria" pitchFamily="18" charset="0"/>
                        </a:rPr>
                        <a:t>1998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ambria" pitchFamily="18" charset="0"/>
                        </a:rPr>
                        <a:t>3,1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ambria" pitchFamily="18" charset="0"/>
                        </a:rPr>
                        <a:t>7,1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ambria" pitchFamily="18" charset="0"/>
                        </a:rPr>
                        <a:t>10,2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ambria" pitchFamily="18" charset="0"/>
                        </a:rPr>
                        <a:t>8,2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ambria" pitchFamily="18" charset="0"/>
                        </a:rPr>
                        <a:t>28,6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" pitchFamily="18" charset="0"/>
                        </a:rPr>
                        <a:t>42,8</a:t>
                      </a:r>
                    </a:p>
                  </a:txBody>
                  <a:tcPr marL="59765" marR="59765" marT="29882" marB="29882" anchor="ctr"/>
                </a:tc>
              </a:tr>
            </a:tbl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071538" y="214290"/>
            <a:ext cx="80724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Таблица 3. Структура занятых по отраслям экономики, %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28728" y="6072206"/>
            <a:ext cx="7429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latin typeface="Cambria" pitchFamily="18" charset="0"/>
              </a:rPr>
              <a:t>* Здравоохранение, образование, культура, социальная защита 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2">
      <a:dk1>
        <a:srgbClr val="3B1D14"/>
      </a:dk1>
      <a:lt1>
        <a:srgbClr val="D3AC19"/>
      </a:lt1>
      <a:dk2>
        <a:srgbClr val="3B1D14"/>
      </a:dk2>
      <a:lt2>
        <a:srgbClr val="FEE29C"/>
      </a:lt2>
      <a:accent1>
        <a:srgbClr val="EACA53"/>
      </a:accent1>
      <a:accent2>
        <a:srgbClr val="835D00"/>
      </a:accent2>
      <a:accent3>
        <a:srgbClr val="FED46B"/>
      </a:accent3>
      <a:accent4>
        <a:srgbClr val="FEE29C"/>
      </a:accent4>
      <a:accent5>
        <a:srgbClr val="964305"/>
      </a:accent5>
      <a:accent6>
        <a:srgbClr val="FFFF00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116</TotalTime>
  <Words>714</Words>
  <PresentationFormat>Экран (4:3)</PresentationFormat>
  <Paragraphs>345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Социальная стратификация и социальная дифференциация населения  Красноярского края</vt:lpstr>
      <vt:lpstr>Социальные преимущества края: </vt:lpstr>
      <vt:lpstr>Социальные проблемы края: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Социальная стратификация и социальная дифференциация населения  Красноярского края</dc:title>
  <cp:lastModifiedBy>XTreme</cp:lastModifiedBy>
  <cp:revision>13</cp:revision>
  <dcterms:modified xsi:type="dcterms:W3CDTF">2010-11-10T18:46:12Z</dcterms:modified>
</cp:coreProperties>
</file>