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9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6600"/>
    <a:srgbClr val="FFFF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92;&#1091;&#1085;&#1082;&#1094;&#1080;&#1080;%20&#1073;&#1077;&#1083;&#1082;&#1086;&#1074;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82;&#1072;&#1095;&#1077;&#1089;&#1090;&#1074;&#1077;&#1085;&#1085;&#1099;&#1077;%20&#1088;&#1077;&#1072;&#1082;&#1094;&#1080;&#1080;.wm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УРОКА: «БЕЛКИ – БИОПОЛИМЕРЫ ЖИЗНИ»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урока: интегрированный урок (химия-биология)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Задачи урока: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сформировать у учащихся знания о химическом составе, образовании, строении и структуре белков;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развивать логическое мышление учащихся;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воспитывать у учащихся стремление к здоровому образу жизни. 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Оборудование: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компьютер, проектор, набор оборудования и реактивов для проведения  демонстрационных опытов и мини-исследования (белок куриного яйца, желатин, шерстяные волокна, поваренная соль, вода,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гидроксид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натрия, сульфат меди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концентрированная азотная кислота; пробирки)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Урок проводится после изучения тем ««Органические вещества клетки. Белки» (учебник В.И.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Сивоглазов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И.Б. Агафонова, Е.Т. Захарова Общая биология. Базовый уровень10-11 класс.  - М.: Дрофа, 2007. – 368 с.) в биологии и «Аминокислоты» (учебник О.С. Габриелян Химия. Базовый уровень. 10 класс. – М.: Дрофа, 2007. – 189 с.) в курсе органической химии.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Классификация белков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5443" r="50421" b="44824"/>
          <a:stretch>
            <a:fillRect/>
          </a:stretch>
        </p:blipFill>
        <p:spPr bwMode="auto">
          <a:xfrm>
            <a:off x="214282" y="1285860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t="54002" r="50421"/>
          <a:stretch>
            <a:fillRect/>
          </a:stretch>
        </p:blipFill>
        <p:spPr bwMode="auto">
          <a:xfrm>
            <a:off x="4643438" y="1285860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785794"/>
            <a:ext cx="3357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1. По составу молекул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Классификация белков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465" t="9120" r="50692" b="49629"/>
          <a:stretch>
            <a:fillRect/>
          </a:stretch>
        </p:blipFill>
        <p:spPr bwMode="auto">
          <a:xfrm>
            <a:off x="214282" y="1428736"/>
            <a:ext cx="4071966" cy="49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2425" t="49841" r="50692" b="17709"/>
          <a:stretch>
            <a:fillRect/>
          </a:stretch>
        </p:blipFill>
        <p:spPr bwMode="auto">
          <a:xfrm>
            <a:off x="4786314" y="1500174"/>
            <a:ext cx="4143404" cy="40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92867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3. По функциям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Классификация белков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28926" y="928670"/>
            <a:ext cx="3214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 структуре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65635" b="3842"/>
          <a:stretch>
            <a:fillRect/>
          </a:stretch>
        </p:blipFill>
        <p:spPr bwMode="auto">
          <a:xfrm>
            <a:off x="357158" y="1357298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белков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307181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  <a:hlinkClick r:id="rId2" action="ppaction://hlinkfile"/>
              </a:rPr>
              <a:t>БЕЛКИ</a:t>
            </a:r>
            <a:endParaRPr lang="ru-RU" sz="4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07167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ФЕРМЕНТЫ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ГОРМОНЫ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92893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ТРАНСПОРТНЫЕ БЕЛКИ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1433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ТОКСИНЫ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00063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АНТИБИОТИКИ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71448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ЗАЩИТНЫЕ БЕЛКИ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314324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ДВИГАТЕЛЬНЫЕ БЕЛКИ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21495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СТРУКТУРНЫЕ БЕЛКИ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ЗАПАСНЫЕ БЕЛКИ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16" name="Прямая со стрелкой 15"/>
          <p:cNvCxnSpPr>
            <a:stCxn id="4" idx="0"/>
            <a:endCxn id="5" idx="2"/>
          </p:cNvCxnSpPr>
          <p:nvPr/>
        </p:nvCxnSpPr>
        <p:spPr>
          <a:xfrm rot="5400000" flipH="1" flipV="1">
            <a:off x="4307708" y="2771799"/>
            <a:ext cx="6000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071934" y="4357694"/>
            <a:ext cx="114301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15008" y="2428868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335756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693548" y="3836168"/>
            <a:ext cx="125736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000232" y="2143116"/>
            <a:ext cx="1714512" cy="885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1"/>
          </p:cNvCxnSpPr>
          <p:nvPr/>
        </p:nvCxnSpPr>
        <p:spPr>
          <a:xfrm rot="10800000" flipV="1">
            <a:off x="2571736" y="3425752"/>
            <a:ext cx="1143008" cy="32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2428860" y="385762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2643174" y="4286256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Физические и химические свойства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Электрические свойства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Денатурация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ренатурация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rgbClr val="336600"/>
                </a:solidFill>
              </a:rPr>
              <a:t>Вопрос: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6600"/>
                </a:solidFill>
              </a:rPr>
              <a:t>В чем заключается сущность денатурации (</a:t>
            </a:r>
            <a:r>
              <a:rPr lang="ru-RU" sz="2000" dirty="0" err="1" smtClean="0">
                <a:solidFill>
                  <a:srgbClr val="336600"/>
                </a:solidFill>
              </a:rPr>
              <a:t>ренатурации</a:t>
            </a:r>
            <a:r>
              <a:rPr lang="ru-RU" sz="2000" dirty="0" smtClean="0">
                <a:solidFill>
                  <a:srgbClr val="336600"/>
                </a:solidFill>
              </a:rPr>
              <a:t>) белка?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336600"/>
                </a:solidFill>
              </a:rPr>
              <a:t>Какие факторы могут вызывать денатурацию белка?</a:t>
            </a:r>
          </a:p>
          <a:p>
            <a:r>
              <a:rPr lang="ru-RU" sz="2000" dirty="0" smtClean="0"/>
              <a:t>Гидролиз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Вопрос: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Какой процесс называется гидролизом?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Какие соединения образуются при гидролизе белков?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Как называется реакция обратная реакции гидролиза белка?</a:t>
            </a:r>
          </a:p>
          <a:p>
            <a:r>
              <a:rPr lang="ru-RU" sz="2000" dirty="0" smtClean="0"/>
              <a:t>Горение</a:t>
            </a:r>
          </a:p>
          <a:p>
            <a:r>
              <a:rPr lang="ru-RU" sz="2000" dirty="0" smtClean="0">
                <a:hlinkClick r:id="rId2" action="ppaction://hlinkfile"/>
              </a:rPr>
              <a:t>Цветные реакции</a:t>
            </a: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dirty="0" err="1" smtClean="0"/>
              <a:t>Биуретовая</a:t>
            </a:r>
            <a:r>
              <a:rPr lang="ru-RU" sz="2000" dirty="0" smtClean="0"/>
              <a:t> реакция (позволяет определить количество пептидных связей):</a:t>
            </a:r>
          </a:p>
          <a:p>
            <a:pPr>
              <a:buNone/>
            </a:pPr>
            <a:r>
              <a:rPr lang="ru-RU" sz="2000" i="1" dirty="0" smtClean="0"/>
              <a:t>белок + </a:t>
            </a:r>
            <a:r>
              <a:rPr lang="ru-RU" sz="2000" i="1" dirty="0" err="1" smtClean="0"/>
              <a:t>NaOH</a:t>
            </a:r>
            <a:r>
              <a:rPr lang="ru-RU" sz="2000" i="1" dirty="0" smtClean="0"/>
              <a:t> + CuSO</a:t>
            </a:r>
            <a:r>
              <a:rPr lang="ru-RU" sz="2000" i="1" baseline="-25000" dirty="0" smtClean="0"/>
              <a:t>4</a:t>
            </a:r>
            <a:r>
              <a:rPr lang="ru-RU" sz="2000" i="1" dirty="0" smtClean="0"/>
              <a:t> → фиолетовое окрашивание (атомы азота пептидной связи образуют комплексное соединение с ионами </a:t>
            </a:r>
            <a:r>
              <a:rPr lang="en-US" sz="2000" i="1" dirty="0" smtClean="0"/>
              <a:t>Cu</a:t>
            </a:r>
            <a:r>
              <a:rPr lang="ru-RU" sz="2000" i="1" baseline="30000" dirty="0" smtClean="0"/>
              <a:t>2+ </a:t>
            </a:r>
            <a:r>
              <a:rPr lang="ru-RU" sz="2000" i="1" dirty="0" smtClean="0"/>
              <a:t>)</a:t>
            </a:r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Ксантопротеиновая реакция (нитрование </a:t>
            </a:r>
            <a:r>
              <a:rPr lang="ru-RU" sz="2000" dirty="0" err="1" smtClean="0"/>
              <a:t>бензольных</a:t>
            </a:r>
            <a:r>
              <a:rPr lang="ru-RU" sz="2000" dirty="0" smtClean="0"/>
              <a:t> колец ароматических аминокислот белка):</a:t>
            </a:r>
          </a:p>
          <a:p>
            <a:pPr>
              <a:buNone/>
            </a:pPr>
            <a:r>
              <a:rPr lang="ru-RU" sz="2000" i="1" dirty="0" smtClean="0"/>
              <a:t>белок (</a:t>
            </a:r>
            <a:r>
              <a:rPr lang="ru-RU" sz="2000" i="1" dirty="0" err="1" smtClean="0"/>
              <a:t>охлажд</a:t>
            </a:r>
            <a:r>
              <a:rPr lang="ru-RU" sz="2000" i="1" dirty="0" smtClean="0"/>
              <a:t>.) + HNO</a:t>
            </a:r>
            <a:r>
              <a:rPr lang="ru-RU" sz="2000" i="1" baseline="-25000" dirty="0" smtClean="0"/>
              <a:t>3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конц</a:t>
            </a:r>
            <a:r>
              <a:rPr lang="ru-RU" sz="2000" i="1" dirty="0" smtClean="0"/>
              <a:t>.) + нагрев → желтое окрашивание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Почему врачи рекомендуют «сбивать» температуру у больного, если она превышает 38 °С? </a:t>
            </a:r>
          </a:p>
          <a:p>
            <a:r>
              <a:rPr lang="ru-RU" dirty="0" smtClean="0"/>
              <a:t>2. С чем связано отторжение пересаженных (трансплантированных) органов и тканей у пациентов? </a:t>
            </a:r>
          </a:p>
          <a:p>
            <a:r>
              <a:rPr lang="ru-RU" dirty="0" smtClean="0"/>
              <a:t>3. Почему происходит уменьшение веса мяса и рыбы после их тепловой обработки? </a:t>
            </a:r>
          </a:p>
          <a:p>
            <a:r>
              <a:rPr lang="ru-RU" dirty="0" smtClean="0"/>
              <a:t>4. О чем свидетельствует образование «хлопьев» или помутнение бульона во время варки мяса?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Домашнее задание: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повторить § 2.5 (учебник В.И.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Сивоглазов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И.Б. Агафонова, Е.Т. Захарова Общая биология. Базовый уровень10-11 класс), 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учить § 17, вопр.1-9 (устно), 10 (письменно) (учебник О.С. Габриелян Химия. Базовый уровень. 10 класс).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Белки.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«Повсюду, где мы встречаем жизнь, мы находим, что она связана с каким-либо белковым телом, и всюду, где мы встречаем какое-либо белковое тело, не находящееся в процессе разложения, мы без исключения встречаем и явления жизни. Жизнь есть способ существования белковых тел».</a:t>
            </a:r>
          </a:p>
          <a:p>
            <a:pPr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Ф. Энгельс</a:t>
            </a:r>
          </a:p>
          <a:p>
            <a:pPr algn="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u="sng" dirty="0" smtClean="0"/>
              <a:t>Задание 1.</a:t>
            </a:r>
            <a:r>
              <a:rPr lang="ru-RU" sz="2000" dirty="0" smtClean="0"/>
              <a:t> Сформулируйте и запишите в тетрадь определение белков, в котором были бы учтены следующие смысловые моменты: </a:t>
            </a:r>
          </a:p>
          <a:p>
            <a:pPr>
              <a:buFontTx/>
              <a:buChar char="-"/>
            </a:pPr>
            <a:r>
              <a:rPr lang="ru-RU" sz="2000" dirty="0" smtClean="0"/>
              <a:t>тип макромолекулы</a:t>
            </a:r>
          </a:p>
          <a:p>
            <a:pPr>
              <a:buFontTx/>
              <a:buChar char="-"/>
            </a:pPr>
            <a:r>
              <a:rPr lang="ru-RU" sz="2000" dirty="0" smtClean="0"/>
              <a:t>вид </a:t>
            </a:r>
            <a:r>
              <a:rPr lang="ru-RU" sz="2000" dirty="0" err="1" smtClean="0"/>
              <a:t>мономерных</a:t>
            </a:r>
            <a:r>
              <a:rPr lang="ru-RU" sz="2000" dirty="0" smtClean="0"/>
              <a:t> единиц</a:t>
            </a:r>
          </a:p>
          <a:p>
            <a:pPr>
              <a:buFontTx/>
              <a:buChar char="-"/>
            </a:pPr>
            <a:r>
              <a:rPr lang="ru-RU" sz="2000" dirty="0" smtClean="0"/>
              <a:t>регулярность мономеров</a:t>
            </a:r>
          </a:p>
          <a:p>
            <a:pPr>
              <a:buNone/>
            </a:pPr>
            <a:r>
              <a:rPr lang="ru-RU" sz="2000" dirty="0" smtClean="0"/>
              <a:t>Ответ: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Белки – это высокомолекулярные полимеры нерегулярного строения, мономерами которых являются аминокислоты.</a:t>
            </a:r>
          </a:p>
          <a:p>
            <a:pPr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белков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Обычные аминокислоты, входящие в состав белков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lan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85860"/>
            <a:ext cx="1080500" cy="714380"/>
          </a:xfrm>
        </p:spPr>
      </p:pic>
      <p:sp>
        <p:nvSpPr>
          <p:cNvPr id="5" name="TextBox 4"/>
          <p:cNvSpPr txBox="1"/>
          <p:nvPr/>
        </p:nvSpPr>
        <p:spPr>
          <a:xfrm>
            <a:off x="1928794" y="200024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аланин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rgin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944569" cy="18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300037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аргинин</a:t>
            </a:r>
            <a:endParaRPr lang="ru-RU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asparg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956376" cy="128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471488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аспарагин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aspargin_aci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5072074"/>
            <a:ext cx="986738" cy="928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607220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Аспарагиновая кислота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fenilalan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357430"/>
            <a:ext cx="928694" cy="975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3042" y="335756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фенилаланин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stidi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3643314"/>
            <a:ext cx="857256" cy="943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356" y="464344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гистидин</a:t>
            </a:r>
            <a:endParaRPr lang="ru-RU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glitsi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5500702"/>
            <a:ext cx="1143008" cy="7434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678" y="635795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глицин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glutami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4480" y="5000636"/>
            <a:ext cx="1049419" cy="11376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5918" y="628652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глутамин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glutamin_acid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14678" y="1071546"/>
            <a:ext cx="904375" cy="10715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71802" y="214311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Глутаминовая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кислота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isoleits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2571744"/>
            <a:ext cx="1000132" cy="11340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00364" y="385762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изолейцин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leits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4143380"/>
            <a:ext cx="928694" cy="10284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4678" y="521495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лейцин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lizi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3636" y="1071546"/>
            <a:ext cx="1000132" cy="17733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15074" y="292893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лизин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metionin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0" y="1071546"/>
            <a:ext cx="1050701" cy="157163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43438" y="278605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метионин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prolin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3143248"/>
            <a:ext cx="1112681" cy="9286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4876" y="421481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пролин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Рисунок 31" descr="serin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4572008"/>
            <a:ext cx="1143008" cy="10757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29190" y="578645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серин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tirosin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72198" y="3214686"/>
            <a:ext cx="1087016" cy="13519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15074" y="464344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тирозин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treonin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00760" y="5072074"/>
            <a:ext cx="1143008" cy="10757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215074" y="621508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треонин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 descr="triptofan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72396" y="4000504"/>
            <a:ext cx="1143008" cy="171451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643834" y="578645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триптофан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 descr="tsistein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43834" y="1142984"/>
            <a:ext cx="1062641" cy="100013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786710" y="221455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цистеин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 descr="valin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43834" y="2571744"/>
            <a:ext cx="1071570" cy="9033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858148" y="357187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валин</a:t>
            </a:r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белков</a:t>
            </a:r>
            <a:endParaRPr lang="ru-RU" dirty="0"/>
          </a:p>
        </p:txBody>
      </p:sp>
      <p:pic>
        <p:nvPicPr>
          <p:cNvPr id="4" name="Содержимое 3" descr="http://bio.1september.ru/2004/33/1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.1september.ru/2004/33/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14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785794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Рис.1 Оптическая изомерия 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аланина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72066" y="785794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2 Пептидные связи в структуре белка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Задание 3.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Заболевание серповидно-клеточная анемия сопровождается заменой в полипептидной цепи молекулы гемоглобина аминокислотного остатка </a:t>
            </a:r>
            <a:r>
              <a:rPr lang="ru-RU" dirty="0" err="1" smtClean="0"/>
              <a:t>глутаминовой</a:t>
            </a:r>
            <a:r>
              <a:rPr lang="ru-RU" dirty="0" smtClean="0"/>
              <a:t> кислоты на остаток </a:t>
            </a:r>
            <a:r>
              <a:rPr lang="ru-RU" dirty="0" err="1" smtClean="0"/>
              <a:t>валина</a:t>
            </a:r>
            <a:r>
              <a:rPr lang="ru-RU" dirty="0" smtClean="0"/>
              <a:t>. Фрагмент цепи нормального гемоглобина: –</a:t>
            </a:r>
            <a:r>
              <a:rPr lang="ru-RU" b="1" dirty="0" err="1" smtClean="0"/>
              <a:t>глу</a:t>
            </a:r>
            <a:r>
              <a:rPr lang="ru-RU" dirty="0" smtClean="0"/>
              <a:t>–</a:t>
            </a:r>
            <a:r>
              <a:rPr lang="ru-RU" b="1" dirty="0" err="1" smtClean="0"/>
              <a:t>глу</a:t>
            </a:r>
            <a:r>
              <a:rPr lang="ru-RU" dirty="0" smtClean="0"/>
              <a:t>–</a:t>
            </a:r>
            <a:r>
              <a:rPr lang="ru-RU" b="1" dirty="0" err="1" smtClean="0"/>
              <a:t>лиз</a:t>
            </a:r>
            <a:r>
              <a:rPr lang="ru-RU" dirty="0" smtClean="0"/>
              <a:t>–. Фрагмент цепи аномального гемоглобина: –</a:t>
            </a:r>
            <a:r>
              <a:rPr lang="ru-RU" b="1" dirty="0" smtClean="0"/>
              <a:t>вал</a:t>
            </a:r>
            <a:r>
              <a:rPr lang="ru-RU" dirty="0" smtClean="0"/>
              <a:t>–</a:t>
            </a:r>
            <a:r>
              <a:rPr lang="ru-RU" b="1" dirty="0" err="1" smtClean="0"/>
              <a:t>глу</a:t>
            </a:r>
            <a:r>
              <a:rPr lang="ru-RU" dirty="0" smtClean="0"/>
              <a:t>–</a:t>
            </a:r>
            <a:r>
              <a:rPr lang="ru-RU" b="1" dirty="0" err="1" smtClean="0"/>
              <a:t>лиз</a:t>
            </a:r>
            <a:r>
              <a:rPr lang="ru-RU" dirty="0" smtClean="0"/>
              <a:t>– . </a:t>
            </a:r>
          </a:p>
          <a:p>
            <a:pPr>
              <a:buNone/>
            </a:pPr>
            <a:r>
              <a:rPr lang="ru-RU" dirty="0" smtClean="0"/>
              <a:t>Изобразите эти фрагменты в виде химических формул и определите структуру участка молекулы ДНК, кодирующего указанный участок полипептида, используя таблицу генетического кода (приложение 2).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Ответ: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ДНК:     ГАГ-ГАГ-ААГ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белок:–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–Лиз–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(возможны другие варианты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в связи с избыточностью кода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ДНК: ГУУ– ГАГ- ААГ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белок:–Вал–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–Лиз–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(возможны другие варианты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в связи с избыточностью кода)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bio.1september.ru/2009/04/2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85860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.1september.ru/2009/04/2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256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Структура белков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6402" t="61621" r="3788" b="19322"/>
          <a:stretch>
            <a:fillRect/>
          </a:stretch>
        </p:blipFill>
        <p:spPr bwMode="auto">
          <a:xfrm>
            <a:off x="214282" y="78579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6303" r="45378" b="78269"/>
          <a:stretch>
            <a:fillRect/>
          </a:stretch>
        </p:blipFill>
        <p:spPr bwMode="auto">
          <a:xfrm>
            <a:off x="6286512" y="785794"/>
            <a:ext cx="26432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 l="46402" t="79811" r="3788" b="3731"/>
          <a:stretch>
            <a:fillRect/>
          </a:stretch>
        </p:blipFill>
        <p:spPr bwMode="auto">
          <a:xfrm>
            <a:off x="3000364" y="785794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Документы\биология\интегрированный урок\структуры белка\структуры белка_files\330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357562"/>
            <a:ext cx="7143750" cy="3333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64318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Конформация</a:t>
            </a:r>
            <a:r>
              <a:rPr lang="ru-RU" dirty="0" smtClean="0"/>
              <a:t> белка – пространственная конфигурация молекулы белка, особая геометрическая форма.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643182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Структура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Задание 4.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Ознакомиться с текстом (Приложение 4,5) и заполнить в тетради таблицу.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643051"/>
          <a:ext cx="8001057" cy="49292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1022432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Уровни пространственной организации белков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Типы химических взаимодействий (связей)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Примеры белков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814756"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218073">
                <a:tc>
                  <a:txBody>
                    <a:bodyPr/>
                    <a:lstStyle/>
                    <a:p>
                      <a:endParaRPr lang="ru-RU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36980"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36980"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Структура белков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000109"/>
          <a:ext cx="8001057" cy="55721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1130299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Уровни пространственной организации белков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Типы химических взаимодействий (связей)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Примеры белков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007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Первичная структура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Пептидные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3949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Вторичная структура</a:t>
                      </a:r>
                    </a:p>
                    <a:p>
                      <a:pPr lvl="1"/>
                      <a:r>
                        <a:rPr lang="el-GR" sz="1800" i="1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lang="ru-RU" sz="1800" i="1" dirty="0" smtClean="0">
                          <a:latin typeface="Arial" pitchFamily="34" charset="0"/>
                          <a:cs typeface="Arial" pitchFamily="34" charset="0"/>
                        </a:rPr>
                        <a:t>-спираль</a:t>
                      </a:r>
                    </a:p>
                    <a:p>
                      <a:pPr lvl="1"/>
                      <a:r>
                        <a:rPr lang="el-GR" sz="1800" i="1" dirty="0" smtClean="0"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lang="ru-RU" sz="1800" i="1" dirty="0" smtClean="0">
                          <a:latin typeface="Arial" pitchFamily="34" charset="0"/>
                          <a:cs typeface="Arial" pitchFamily="34" charset="0"/>
                        </a:rPr>
                        <a:t>- структура</a:t>
                      </a:r>
                    </a:p>
                    <a:p>
                      <a:pPr lvl="1"/>
                      <a:r>
                        <a:rPr lang="ru-RU" sz="1800" i="1" dirty="0" smtClean="0">
                          <a:latin typeface="Arial" pitchFamily="34" charset="0"/>
                          <a:cs typeface="Arial" pitchFamily="34" charset="0"/>
                        </a:rPr>
                        <a:t>Тройная спираль</a:t>
                      </a:r>
                      <a:endParaRPr lang="ru-RU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Водородные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Кератин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Фиброин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Коллаген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73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Третичная структура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Водородные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Ионные</a:t>
                      </a:r>
                    </a:p>
                    <a:p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Дисульфидные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Инсулин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Иммуноглобулины</a:t>
                      </a:r>
                    </a:p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73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Четвертичная структура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Ионные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Гидрофобные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Электростатические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Гемоглобин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Хлорофилл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713</Words>
  <Application>Microsoft Office PowerPoint</Application>
  <PresentationFormat>Экран (4:3)</PresentationFormat>
  <Paragraphs>155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ТЕМА УРОКА: «БЕЛКИ – БИОПОЛИМЕРЫ ЖИЗНИ»  </vt:lpstr>
      <vt:lpstr>Белки.</vt:lpstr>
      <vt:lpstr>Состав белков Обычные аминокислоты, входящие в состав белков</vt:lpstr>
      <vt:lpstr>Состав белков</vt:lpstr>
      <vt:lpstr>Состав белков</vt:lpstr>
      <vt:lpstr>Состав белков</vt:lpstr>
      <vt:lpstr>Структура белков</vt:lpstr>
      <vt:lpstr>Структура белков</vt:lpstr>
      <vt:lpstr>Структура белков</vt:lpstr>
      <vt:lpstr>Классификация белков</vt:lpstr>
      <vt:lpstr>Классификация белков</vt:lpstr>
      <vt:lpstr>Классификация белков</vt:lpstr>
      <vt:lpstr>Функции белков</vt:lpstr>
      <vt:lpstr>Физические и химические свойства</vt:lpstr>
      <vt:lpstr>Дополнительные вопросы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Белки.</dc:title>
  <cp:lastModifiedBy>Admin</cp:lastModifiedBy>
  <cp:revision>48</cp:revision>
  <dcterms:modified xsi:type="dcterms:W3CDTF">2011-10-26T12:00:31Z</dcterms:modified>
</cp:coreProperties>
</file>