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8"/>
  </p:notes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283" r:id="rId44"/>
    <p:sldId id="307" r:id="rId45"/>
    <p:sldId id="284" r:id="rId46"/>
    <p:sldId id="285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3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7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106B3-ED6D-4EF1-A7BE-CB96FC9017C3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16496-849A-4061-9472-79097857FE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341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16496-849A-4061-9472-79097857FED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16496-849A-4061-9472-79097857FED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71480"/>
            <a:ext cx="5357850" cy="18573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Факторы эволюционного процесса и их роль в формировании адаптаций организмов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00034" y="2643182"/>
            <a:ext cx="4972056" cy="3768733"/>
          </a:xfrm>
        </p:spPr>
        <p:txBody>
          <a:bodyPr>
            <a:normAutofit lnSpcReduction="10000"/>
          </a:bodyPr>
          <a:lstStyle/>
          <a:p>
            <a:pPr marL="0" lvl="1" algn="ctr">
              <a:lnSpc>
                <a:spcPct val="110000"/>
              </a:lnSpc>
            </a:pPr>
            <a:r>
              <a:rPr lang="ru-RU" sz="2400" dirty="0" smtClean="0">
                <a:latin typeface="Comic Sans MS" pitchFamily="66" charset="0"/>
              </a:rPr>
              <a:t>Опорные понятия: </a:t>
            </a:r>
          </a:p>
          <a:p>
            <a:pPr marL="0" lvl="1">
              <a:lnSpc>
                <a:spcPct val="110000"/>
              </a:lnSpc>
              <a:buFont typeface="Wingdings" pitchFamily="2" charset="2"/>
              <a:buChar char="q"/>
            </a:pPr>
            <a:r>
              <a:rPr lang="ru-RU" sz="2400" dirty="0" smtClean="0">
                <a:latin typeface="Comic Sans MS" pitchFamily="66" charset="0"/>
              </a:rPr>
              <a:t>популяция, </a:t>
            </a:r>
          </a:p>
          <a:p>
            <a:pPr marL="0" lvl="1">
              <a:lnSpc>
                <a:spcPct val="110000"/>
              </a:lnSpc>
              <a:buFont typeface="Wingdings" pitchFamily="2" charset="2"/>
              <a:buChar char="q"/>
            </a:pPr>
            <a:r>
              <a:rPr lang="ru-RU" sz="2400" dirty="0" smtClean="0">
                <a:latin typeface="Comic Sans MS" pitchFamily="66" charset="0"/>
              </a:rPr>
              <a:t>эволюция, </a:t>
            </a:r>
          </a:p>
          <a:p>
            <a:pPr marL="0" lvl="1">
              <a:lnSpc>
                <a:spcPct val="110000"/>
              </a:lnSpc>
              <a:buFont typeface="Wingdings" pitchFamily="2" charset="2"/>
              <a:buChar char="q"/>
            </a:pPr>
            <a:r>
              <a:rPr lang="ru-RU" sz="2400" dirty="0" smtClean="0">
                <a:latin typeface="Comic Sans MS" pitchFamily="66" charset="0"/>
              </a:rPr>
              <a:t>изменчивость, </a:t>
            </a:r>
          </a:p>
          <a:p>
            <a:pPr marL="0" lvl="1">
              <a:lnSpc>
                <a:spcPct val="110000"/>
              </a:lnSpc>
              <a:buFont typeface="Wingdings" pitchFamily="2" charset="2"/>
              <a:buChar char="q"/>
            </a:pPr>
            <a:r>
              <a:rPr lang="ru-RU" sz="2400" dirty="0" smtClean="0">
                <a:latin typeface="Comic Sans MS" pitchFamily="66" charset="0"/>
              </a:rPr>
              <a:t>популяционные волны,</a:t>
            </a:r>
          </a:p>
          <a:p>
            <a:pPr marL="0" lvl="1">
              <a:lnSpc>
                <a:spcPct val="110000"/>
              </a:lnSpc>
              <a:buFont typeface="Wingdings" pitchFamily="2" charset="2"/>
              <a:buChar char="q"/>
            </a:pPr>
            <a:r>
              <a:rPr lang="ru-RU" sz="2400" dirty="0" smtClean="0">
                <a:latin typeface="Comic Sans MS" pitchFamily="66" charset="0"/>
              </a:rPr>
              <a:t>изоляция, </a:t>
            </a:r>
          </a:p>
          <a:p>
            <a:pPr marL="0" lvl="1">
              <a:lnSpc>
                <a:spcPct val="110000"/>
              </a:lnSpc>
              <a:buFont typeface="Wingdings" pitchFamily="2" charset="2"/>
              <a:buChar char="q"/>
            </a:pPr>
            <a:r>
              <a:rPr lang="ru-RU" sz="2400" dirty="0" smtClean="0">
                <a:latin typeface="Comic Sans MS" pitchFamily="66" charset="0"/>
              </a:rPr>
              <a:t>естественный отбор,</a:t>
            </a:r>
          </a:p>
          <a:p>
            <a:pPr marL="0" lvl="1">
              <a:lnSpc>
                <a:spcPct val="110000"/>
              </a:lnSpc>
              <a:buFont typeface="Wingdings" pitchFamily="2" charset="2"/>
              <a:buChar char="q"/>
            </a:pPr>
            <a:r>
              <a:rPr lang="ru-RU" sz="2400" dirty="0" smtClean="0">
                <a:latin typeface="Comic Sans MS" pitchFamily="66" charset="0"/>
              </a:rPr>
              <a:t>адаптации.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5643570" y="142852"/>
            <a:ext cx="3043230" cy="5983311"/>
          </a:xfrm>
        </p:spPr>
        <p:txBody>
          <a:bodyPr>
            <a:normAutofit/>
          </a:bodyPr>
          <a:lstStyle/>
          <a:p>
            <a:pPr marL="90488" indent="17463" algn="r">
              <a:buNone/>
            </a:pPr>
            <a:r>
              <a:rPr lang="ru-RU" sz="1400" b="1" i="1" dirty="0" smtClean="0">
                <a:solidFill>
                  <a:srgbClr val="C43243"/>
                </a:solidFill>
                <a:latin typeface="Times New Roman" pitchFamily="18" charset="0"/>
                <a:cs typeface="Times New Roman" pitchFamily="18" charset="0"/>
              </a:rPr>
              <a:t>МИКРОЭВОЛЮЦИЯ– эволюционные преобразования внутри вида на уровне популяций и </a:t>
            </a:r>
            <a:r>
              <a:rPr lang="ru-RU" sz="1400" b="1" i="1" dirty="0" err="1" smtClean="0">
                <a:solidFill>
                  <a:srgbClr val="C43243"/>
                </a:solidFill>
                <a:latin typeface="Times New Roman" pitchFamily="18" charset="0"/>
                <a:cs typeface="Times New Roman" pitchFamily="18" charset="0"/>
              </a:rPr>
              <a:t>демов</a:t>
            </a:r>
            <a:r>
              <a:rPr lang="ru-RU" sz="1400" b="1" i="1" dirty="0" smtClean="0">
                <a:solidFill>
                  <a:srgbClr val="C43243"/>
                </a:solidFill>
                <a:latin typeface="Times New Roman" pitchFamily="18" charset="0"/>
                <a:cs typeface="Times New Roman" pitchFamily="18" charset="0"/>
              </a:rPr>
              <a:t>, ведущие к внутривидовой дивергенции и видообразованию. </a:t>
            </a:r>
          </a:p>
          <a:p>
            <a:pPr marL="90488" indent="17463">
              <a:buNone/>
            </a:pP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90488" indent="17463">
              <a:buNone/>
            </a:pP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p0093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682759" y="2285992"/>
            <a:ext cx="3461241" cy="3008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Пространственная (географическая) изоляция</a:t>
            </a:r>
            <a:endParaRPr lang="ru-RU" sz="32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3500438"/>
            <a:ext cx="4170888" cy="288105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1214422"/>
            <a:ext cx="3981466" cy="271464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178592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Разорванность ареала у голубой сороки. 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6" y="4857760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Мозаичный ареал соболя.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Этологическая изоляция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230852" y="2698182"/>
            <a:ext cx="3143273" cy="417628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859690" y="783856"/>
            <a:ext cx="3067958" cy="407196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48" y="1643050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Брачный танец самца одного из видов крабов.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5072074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Брачный ритуал чомги.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Monotype Corsiva" pitchFamily="66" charset="0"/>
              </a:rPr>
              <a:t>Заключение</a:t>
            </a: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Три элементарных эволюционных фактора -  наследственная изменчивость, популяционные волны и изоляция – приводят к изменению генотипического состава популяции.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Механизм действия трех факторов различен, но общим для них является направленность, неопределенность и стохастичность действия.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Наследственная изменчивость и популяционные волны 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факторы поставщики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элементарного эволюционного материала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Изоляция 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фактор –усилитель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генетических различий между группами особей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97168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latin typeface="Calibri" pitchFamily="34" charset="0"/>
                <a:cs typeface="Arial" pitchFamily="34" charset="0"/>
              </a:rPr>
              <a:t>ЕСТЕСТВЕННЫЙ ОТБОР – ГЛАВНАЯ ДВИЖУЩАЯ СИЛА ЭВОЛЮЦИИ</a:t>
            </a:r>
            <a:endParaRPr lang="ru-RU" sz="4000" b="1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214291"/>
            <a:ext cx="8072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Calibri" pitchFamily="34" charset="0"/>
              </a:rPr>
              <a:t>Естественный отбор</a:t>
            </a:r>
            <a:r>
              <a:rPr lang="ru-RU" sz="2000" dirty="0" smtClean="0">
                <a:latin typeface="Calibri" pitchFamily="34" charset="0"/>
              </a:rPr>
              <a:t> – это преимущественное выживание и размножение наиболее приспособленных особей каждого вида и гибель менее приспособленных организмов </a:t>
            </a:r>
          </a:p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1785926"/>
            <a:ext cx="650085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i="1" dirty="0" smtClean="0"/>
          </a:p>
          <a:p>
            <a:r>
              <a:rPr lang="ru-RU" sz="2400" b="1" dirty="0" smtClean="0">
                <a:latin typeface="Calibri" pitchFamily="34" charset="0"/>
              </a:rPr>
              <a:t>Формы естественного отбора</a:t>
            </a:r>
          </a:p>
          <a:p>
            <a:endParaRPr lang="ru-RU" sz="2400" i="1" dirty="0" smtClean="0">
              <a:latin typeface="Calibri" pitchFamily="34" charset="0"/>
            </a:endParaRPr>
          </a:p>
          <a:p>
            <a:r>
              <a:rPr lang="en-US" sz="2400" i="1" dirty="0" smtClean="0">
                <a:latin typeface="Calibri" pitchFamily="34" charset="0"/>
              </a:rPr>
              <a:t>I. </a:t>
            </a:r>
            <a:r>
              <a:rPr lang="ru-RU" sz="2400" i="1" dirty="0" smtClean="0">
                <a:latin typeface="Calibri" pitchFamily="34" charset="0"/>
              </a:rPr>
              <a:t>По направлению и результату</a:t>
            </a:r>
          </a:p>
          <a:p>
            <a:r>
              <a:rPr lang="ru-RU" sz="2400" dirty="0" smtClean="0">
                <a:latin typeface="Calibri" pitchFamily="34" charset="0"/>
              </a:rPr>
              <a:t>1.1 движущий отбор</a:t>
            </a:r>
          </a:p>
          <a:p>
            <a:r>
              <a:rPr lang="ru-RU" sz="2400" dirty="0" smtClean="0">
                <a:latin typeface="Calibri" pitchFamily="34" charset="0"/>
              </a:rPr>
              <a:t>1.2 стабилизирующий отбор</a:t>
            </a:r>
          </a:p>
          <a:p>
            <a:r>
              <a:rPr lang="ru-RU" sz="2400" dirty="0" smtClean="0">
                <a:latin typeface="Calibri" pitchFamily="34" charset="0"/>
              </a:rPr>
              <a:t>1.3 </a:t>
            </a:r>
            <a:r>
              <a:rPr lang="ru-RU" sz="2400" dirty="0" err="1" smtClean="0">
                <a:latin typeface="Calibri" pitchFamily="34" charset="0"/>
              </a:rPr>
              <a:t>дизруптивный</a:t>
            </a:r>
            <a:r>
              <a:rPr lang="ru-RU" sz="2400" dirty="0" smtClean="0">
                <a:latin typeface="Calibri" pitchFamily="34" charset="0"/>
              </a:rPr>
              <a:t> отбор</a:t>
            </a:r>
          </a:p>
          <a:p>
            <a:endParaRPr lang="ru-RU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II</a:t>
            </a:r>
            <a:r>
              <a:rPr lang="ru-RU" sz="2400" dirty="0" smtClean="0">
                <a:latin typeface="Calibri" pitchFamily="34" charset="0"/>
              </a:rPr>
              <a:t>. </a:t>
            </a:r>
            <a:r>
              <a:rPr lang="ru-RU" sz="2400" i="1" dirty="0" smtClean="0">
                <a:latin typeface="Calibri" pitchFamily="34" charset="0"/>
              </a:rPr>
              <a:t>По объекту отбора</a:t>
            </a:r>
          </a:p>
          <a:p>
            <a:r>
              <a:rPr lang="ru-RU" sz="2400" dirty="0" smtClean="0">
                <a:latin typeface="Calibri" pitchFamily="34" charset="0"/>
              </a:rPr>
              <a:t>2.1 индивидуальный отбор</a:t>
            </a:r>
          </a:p>
          <a:p>
            <a:r>
              <a:rPr lang="ru-RU" sz="2400" dirty="0" smtClean="0">
                <a:latin typeface="Calibri" pitchFamily="34" charset="0"/>
              </a:rPr>
              <a:t>2.2 групповой отбор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Calibri" pitchFamily="34" charset="0"/>
              </a:rPr>
              <a:t>Движущая форма отбора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57818" y="2143116"/>
            <a:ext cx="3571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Движущий отбор</a:t>
            </a:r>
            <a:r>
              <a:rPr lang="ru-RU" sz="2400" dirty="0" smtClean="0"/>
              <a:t> – это отбор в пользу особей с уклоняющимся от ранее установившегося в популяции значением признака </a:t>
            </a:r>
          </a:p>
          <a:p>
            <a:endParaRPr lang="ru-RU" sz="2400" dirty="0"/>
          </a:p>
        </p:txBody>
      </p:sp>
      <p:pic>
        <p:nvPicPr>
          <p:cNvPr id="5" name="Рисунок 4" descr="3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1785926"/>
            <a:ext cx="2428892" cy="4696752"/>
          </a:xfrm>
          <a:prstGeom prst="rect">
            <a:avLst/>
          </a:prstGeom>
        </p:spPr>
      </p:pic>
      <p:pic>
        <p:nvPicPr>
          <p:cNvPr id="6" name="Рисунок 5" descr="5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00364" y="1785925"/>
            <a:ext cx="428628" cy="4688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Calibri" pitchFamily="34" charset="0"/>
              </a:rPr>
              <a:t>Индустриальный меланизм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16386" name="Picture 2" descr="image0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2214554"/>
            <a:ext cx="4324178" cy="30718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alibri" pitchFamily="34" charset="0"/>
              </a:rPr>
              <a:t>Стабилизирующая форма отбора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2071678"/>
            <a:ext cx="37861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Стабилизирующий отбор</a:t>
            </a:r>
            <a:r>
              <a:rPr lang="ru-RU" sz="2400" dirty="0" smtClean="0"/>
              <a:t> – это отбор, направленный на сохранение ранее сложившегося среднего значения признака или свойства </a:t>
            </a:r>
          </a:p>
          <a:p>
            <a:endParaRPr lang="ru-RU" sz="2400" dirty="0"/>
          </a:p>
        </p:txBody>
      </p:sp>
      <p:pic>
        <p:nvPicPr>
          <p:cNvPr id="5" name="Рисунок 4" descr="2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2000239"/>
            <a:ext cx="2571768" cy="4478203"/>
          </a:xfrm>
          <a:prstGeom prst="rect">
            <a:avLst/>
          </a:prstGeom>
        </p:spPr>
      </p:pic>
      <p:pic>
        <p:nvPicPr>
          <p:cNvPr id="6" name="Рисунок 5" descr="5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00364" y="2000240"/>
            <a:ext cx="409034" cy="4473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5214950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itchFamily="34" charset="0"/>
              </a:rPr>
              <a:t>Древнейшие животные, сохранившиеся в современной фауне: </a:t>
            </a:r>
          </a:p>
          <a:p>
            <a:r>
              <a:rPr lang="ru-RU" sz="2400" dirty="0" smtClean="0">
                <a:latin typeface="Calibri" pitchFamily="34" charset="0"/>
              </a:rPr>
              <a:t>А – латимерия; Б – гаттерия. 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852936"/>
            <a:ext cx="3213914" cy="21426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872" y="332656"/>
            <a:ext cx="4771874" cy="31677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28596" y="371475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143900" y="235743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Дизруптивная форма отбора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6314" y="2214554"/>
            <a:ext cx="41434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atin typeface="Calibri" pitchFamily="34" charset="0"/>
              </a:rPr>
              <a:t>Дизруптивный (разрывающий) отбор</a:t>
            </a:r>
            <a:r>
              <a:rPr lang="ru-RU" sz="2400" dirty="0" smtClean="0">
                <a:latin typeface="Calibri" pitchFamily="34" charset="0"/>
              </a:rPr>
              <a:t> – это отбор, благоприятствующий более чем одному фенотипически оптимальному признаку и действующий против промежуточных форм  </a:t>
            </a:r>
          </a:p>
          <a:p>
            <a:endParaRPr lang="ru-RU" sz="2400" dirty="0"/>
          </a:p>
        </p:txBody>
      </p:sp>
      <p:pic>
        <p:nvPicPr>
          <p:cNvPr id="6" name="Рисунок 5" descr="4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1857364"/>
            <a:ext cx="2928958" cy="4724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14290"/>
            <a:ext cx="5357850" cy="10001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omic Sans MS" pitchFamily="66" charset="0"/>
              </a:rPr>
              <a:t>Вопросы семинара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57158" y="1357298"/>
            <a:ext cx="6429420" cy="5214974"/>
          </a:xfrm>
        </p:spPr>
        <p:txBody>
          <a:bodyPr>
            <a:normAutofit fontScale="77500" lnSpcReduction="20000"/>
          </a:bodyPr>
          <a:lstStyle/>
          <a:p>
            <a:pPr marL="0" lvl="1" algn="ctr">
              <a:lnSpc>
                <a:spcPct val="110000"/>
              </a:lnSpc>
            </a:pPr>
            <a:r>
              <a:rPr lang="ru-RU" sz="2400" dirty="0" smtClean="0">
                <a:latin typeface="Comic Sans MS" pitchFamily="66" charset="0"/>
              </a:rPr>
              <a:t> </a:t>
            </a:r>
          </a:p>
          <a:p>
            <a:pPr marL="0" lvl="1">
              <a:lnSpc>
                <a:spcPct val="110000"/>
              </a:lnSpc>
              <a:buFont typeface="Wingdings" pitchFamily="2" charset="2"/>
              <a:buChar char="q"/>
            </a:pPr>
            <a:r>
              <a:rPr lang="ru-RU" sz="3100" dirty="0" smtClean="0">
                <a:latin typeface="Comic Sans MS" pitchFamily="66" charset="0"/>
              </a:rPr>
              <a:t>Как доказать что популяция является элементарной единицей эволюции?</a:t>
            </a:r>
          </a:p>
          <a:p>
            <a:pPr marL="0" lvl="1">
              <a:lnSpc>
                <a:spcPct val="110000"/>
              </a:lnSpc>
              <a:buFont typeface="Wingdings" pitchFamily="2" charset="2"/>
              <a:buChar char="q"/>
            </a:pPr>
            <a:r>
              <a:rPr lang="ru-RU" sz="3100" dirty="0" smtClean="0">
                <a:latin typeface="Comic Sans MS" pitchFamily="66" charset="0"/>
              </a:rPr>
              <a:t>В каком случае складываются условия для осуществления эволюционного процесса?</a:t>
            </a:r>
          </a:p>
          <a:p>
            <a:pPr marL="0" lvl="1">
              <a:lnSpc>
                <a:spcPct val="110000"/>
              </a:lnSpc>
              <a:buFont typeface="Wingdings" pitchFamily="2" charset="2"/>
              <a:buChar char="q"/>
            </a:pPr>
            <a:r>
              <a:rPr lang="ru-RU" sz="3100" dirty="0" smtClean="0">
                <a:latin typeface="Comic Sans MS" pitchFamily="66" charset="0"/>
              </a:rPr>
              <a:t> Почему естественный отбор называют движущей силой эволюции?</a:t>
            </a:r>
          </a:p>
          <a:p>
            <a:pPr marL="0" lvl="1">
              <a:lnSpc>
                <a:spcPct val="110000"/>
              </a:lnSpc>
              <a:buFont typeface="Wingdings" pitchFamily="2" charset="2"/>
              <a:buChar char="q"/>
            </a:pPr>
            <a:r>
              <a:rPr lang="ru-RU" sz="3100" dirty="0" smtClean="0">
                <a:latin typeface="Comic Sans MS" pitchFamily="66" charset="0"/>
              </a:rPr>
              <a:t>Каким образом эволюционные адаптации обеспечивают организмам успех в конкуренции и устойчивость к воздействиям факторов абиотической среды? 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7000892" y="1714488"/>
            <a:ext cx="1757346" cy="4554551"/>
          </a:xfrm>
        </p:spPr>
        <p:txBody>
          <a:bodyPr>
            <a:normAutofit/>
          </a:bodyPr>
          <a:lstStyle/>
          <a:p>
            <a:pPr marL="90488" indent="17463">
              <a:buNone/>
            </a:pP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90488" indent="17463">
              <a:buNone/>
            </a:pP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AMEL.WM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25644" y="3643314"/>
            <a:ext cx="1961441" cy="1785950"/>
          </a:xfrm>
          <a:prstGeom prst="rect">
            <a:avLst/>
          </a:prstGeom>
        </p:spPr>
      </p:pic>
      <p:pic>
        <p:nvPicPr>
          <p:cNvPr id="10" name="Рисунок 9" descr="CRAB.WM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86644" y="214290"/>
            <a:ext cx="1335662" cy="108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3372" y="357166"/>
            <a:ext cx="4313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libri" pitchFamily="34" charset="0"/>
              </a:rPr>
              <a:t>Погремок цветущий в июне и августе</a:t>
            </a:r>
            <a:endParaRPr lang="ru-RU" sz="2800" dirty="0">
              <a:latin typeface="Calibri" pitchFamily="34" charset="0"/>
            </a:endParaRPr>
          </a:p>
        </p:txBody>
      </p:sp>
      <p:pic>
        <p:nvPicPr>
          <p:cNvPr id="1026" name="Picture 2" descr="G:\Семинар\картинки насте\погремок 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85728"/>
            <a:ext cx="3429024" cy="45271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7" name="Picture 3" descr="G:\На презентацию\погремка_цветы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785926"/>
            <a:ext cx="3500462" cy="46696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28728" y="5572140"/>
            <a:ext cx="3357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libri" pitchFamily="34" charset="0"/>
              </a:rPr>
              <a:t>Погремок цветущий </a:t>
            </a:r>
          </a:p>
          <a:p>
            <a:r>
              <a:rPr lang="ru-RU" sz="2800" dirty="0" smtClean="0">
                <a:latin typeface="Calibri" pitchFamily="34" charset="0"/>
              </a:rPr>
              <a:t>в июле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428860" y="6072206"/>
            <a:ext cx="6477000" cy="64291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Сравнение форм естественного отбора</a:t>
            </a:r>
            <a:endParaRPr lang="ru-RU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85728"/>
            <a:ext cx="850112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По сравнению со стабилизирующим отбором движущий отбор приводит к закреплению новой формы реакции. </a:t>
            </a:r>
          </a:p>
          <a:p>
            <a:pPr indent="265113" algn="just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Также, как и движущий отбор, </a:t>
            </a:r>
            <a:r>
              <a:rPr lang="ru-RU" sz="1600" dirty="0" err="1" smtClean="0">
                <a:solidFill>
                  <a:schemeClr val="bg1"/>
                </a:solidFill>
                <a:latin typeface="Calibri" pitchFamily="34" charset="0"/>
              </a:rPr>
              <a:t>дизруптивный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 отбор играет в природе творческую роль.</a:t>
            </a:r>
          </a:p>
          <a:p>
            <a:pPr lvl="0" indent="265113" algn="just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Как движущий отбор, так и стабилизирующий отбор является результатом борьбы за существование. </a:t>
            </a:r>
          </a:p>
          <a:p>
            <a:pPr lvl="0" indent="265113" algn="just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Сравнивая движущий и стабилизирующий отбор, можно сказать, что стабилизирующий отбор действует в постоянных условиях среды, а движущий отбор – при изменении условий среды. </a:t>
            </a:r>
          </a:p>
          <a:p>
            <a:pPr indent="265113" algn="just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Кроме стабилизирующего отбора еще движущий отбор  играет ведущую роль в  возникновении новых признаков и свойств.</a:t>
            </a:r>
          </a:p>
          <a:p>
            <a:pPr lvl="0" indent="265113" algn="just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Помимо движущего отбора </a:t>
            </a:r>
            <a:r>
              <a:rPr lang="ru-RU" sz="1600" dirty="0" err="1" smtClean="0">
                <a:solidFill>
                  <a:schemeClr val="bg1"/>
                </a:solidFill>
                <a:latin typeface="Calibri" pitchFamily="34" charset="0"/>
              </a:rPr>
              <a:t>дизруптивный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 отбор является фактором, который обеспечивает закрепление в популяции определенных изменений.</a:t>
            </a:r>
          </a:p>
          <a:p>
            <a:pPr lvl="0" indent="265113" algn="just">
              <a:buNone/>
            </a:pPr>
            <a:endParaRPr lang="ru-RU" sz="1600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0" indent="265113" algn="just">
              <a:buFont typeface="+mj-lt"/>
              <a:buAutoNum type="arabicPeriod" startAt="8"/>
            </a:pP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Не только движущий, а и стабилизирующий отбор основывается на генетическом разнообразии и избыточной численности особей в популяции.</a:t>
            </a:r>
          </a:p>
          <a:p>
            <a:pPr lvl="0" indent="265113" algn="just">
              <a:buFont typeface="+mj-lt"/>
              <a:buAutoNum type="arabicPeriod" startAt="8"/>
            </a:pP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Наряду с движущим отбором стабилизирующий отбор (</a:t>
            </a:r>
            <a:r>
              <a:rPr lang="ru-RU" sz="1600" dirty="0" err="1" smtClean="0">
                <a:solidFill>
                  <a:schemeClr val="bg1"/>
                </a:solidFill>
                <a:latin typeface="Calibri" pitchFamily="34" charset="0"/>
              </a:rPr>
              <a:t>дизруптивный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alibri" pitchFamily="34" charset="0"/>
              </a:rPr>
              <a:t>отбор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) является фактором, который направляет эволюционный процесс.</a:t>
            </a:r>
          </a:p>
          <a:p>
            <a:pPr lvl="0" indent="265113" algn="just">
              <a:buFont typeface="+mj-lt"/>
              <a:buAutoNum type="arabicPeriod" startAt="8"/>
            </a:pP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Если </a:t>
            </a:r>
            <a:r>
              <a:rPr lang="ru-RU" sz="1600" dirty="0" err="1" smtClean="0">
                <a:solidFill>
                  <a:schemeClr val="bg1"/>
                </a:solidFill>
                <a:latin typeface="Calibri" pitchFamily="34" charset="0"/>
              </a:rPr>
              <a:t>дизруптивный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 отбор направлен на сохранение более чем одного конкретного </a:t>
            </a:r>
            <a:r>
              <a:rPr lang="ru-RU" sz="1600" dirty="0" err="1" smtClean="0">
                <a:solidFill>
                  <a:schemeClr val="bg1"/>
                </a:solidFill>
                <a:latin typeface="Calibri" pitchFamily="34" charset="0"/>
              </a:rPr>
              <a:t>фенотипически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 оптимального признака, то стабилизирующий отбор  направлен на сохранение установившегося в популяции среднего значения признака.</a:t>
            </a:r>
          </a:p>
          <a:p>
            <a:pPr lvl="0" indent="265113" algn="just">
              <a:buFont typeface="+mj-lt"/>
              <a:buAutoNum type="arabicPeriod" startAt="8"/>
            </a:pP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В отличие от стабилизирующего отбора,  движущий отбор действует в изменяющихся факторах среды.</a:t>
            </a:r>
          </a:p>
          <a:p>
            <a:pPr indent="265113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ЗАКЛЮЧЕНИЕ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85778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Calibri" pitchFamily="34" charset="0"/>
              </a:rPr>
              <a:t>Естественный отбор является необходимым фактором, который направляет эволюционный процесс и обеспечивает закрепление в популяции определенных изменений, поэтому естественный отбор считается главной движущей силой эволюции. </a:t>
            </a:r>
          </a:p>
          <a:p>
            <a:r>
              <a:rPr lang="ru-RU" dirty="0" smtClean="0">
                <a:latin typeface="Calibri" pitchFamily="34" charset="0"/>
              </a:rPr>
              <a:t>Естественный отбор играет в природе творческую роль, потому что из всего многообразия ненаправленных наследственных изменений он отбирает и закрепляет </a:t>
            </a:r>
            <a:r>
              <a:rPr lang="ru-RU" dirty="0" err="1" smtClean="0">
                <a:latin typeface="Calibri" pitchFamily="34" charset="0"/>
              </a:rPr>
              <a:t>тоько</a:t>
            </a:r>
            <a:r>
              <a:rPr lang="ru-RU" dirty="0" smtClean="0">
                <a:latin typeface="Calibri" pitchFamily="34" charset="0"/>
              </a:rPr>
              <a:t> те, которые обеспечивают популяции или виду в целом оптимальные приспособления к данным условиям существования.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Monotype Corsiva" pitchFamily="66" charset="0"/>
              </a:rPr>
              <a:t>Адаптации обеспечивают организмам успех в конкуренции и устойчивость к воздействиям факторов абиотической среды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5827731"/>
          </a:xfrm>
        </p:spPr>
        <p:txBody>
          <a:bodyPr/>
          <a:lstStyle/>
          <a:p>
            <a:r>
              <a:rPr lang="ru-RU" sz="4000" b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b="1" u="sng" dirty="0" smtClean="0">
                <a:latin typeface="Arial" pitchFamily="34" charset="0"/>
                <a:cs typeface="Arial" pitchFamily="34" charset="0"/>
              </a:rPr>
            </a:br>
            <a:r>
              <a:rPr lang="ru-RU" sz="4000" b="1" u="sng" dirty="0" smtClean="0">
                <a:latin typeface="Comic Sans MS" pitchFamily="66" charset="0"/>
                <a:cs typeface="Arial" pitchFamily="34" charset="0"/>
              </a:rPr>
              <a:t>Покровительственная окраска</a:t>
            </a:r>
            <a:r>
              <a:rPr lang="ru-RU" sz="4000" b="1" dirty="0" smtClean="0">
                <a:latin typeface="Comic Sans MS" pitchFamily="66" charset="0"/>
                <a:cs typeface="Arial" pitchFamily="34" charset="0"/>
              </a:rPr>
              <a:t> – адаптация, при которой общая окраска тела сливается с окружающим пространством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3" name="Picture 5" descr="0_1ef88_17c0eab3_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3286124"/>
            <a:ext cx="2714644" cy="32702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" name="Picture 4" descr="30176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5" y="4143380"/>
            <a:ext cx="4879809" cy="24288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" name="Picture 5" descr="65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285728"/>
            <a:ext cx="2991078" cy="36690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Picture 4" descr="1414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3" y="214290"/>
            <a:ext cx="4357718" cy="29051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4" name="Picture 4" descr="0_2a7e_ca4df870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85728"/>
            <a:ext cx="3496086" cy="35004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" name="Picture 4" descr="1Sovka_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2786058"/>
            <a:ext cx="3010040" cy="37862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" name="Picture 4" descr="19~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38" y="4143380"/>
            <a:ext cx="3656053" cy="22145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Picture 4" descr="275_163248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214290"/>
            <a:ext cx="3643306" cy="24244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8" name="Picture 4" descr="16755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428604"/>
            <a:ext cx="4143404" cy="27457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" name="Picture 4" descr="18697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500438"/>
            <a:ext cx="3929090" cy="29625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" name="Picture 4" descr="256354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7" y="500042"/>
            <a:ext cx="3864349" cy="53578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1857364"/>
            <a:ext cx="81439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b="1" u="sng" dirty="0">
                <a:latin typeface="Comic Sans MS" pitchFamily="66" charset="0"/>
                <a:cs typeface="Arial" pitchFamily="34" charset="0"/>
              </a:rPr>
              <a:t>Маскировка</a:t>
            </a:r>
            <a:r>
              <a:rPr lang="ru-RU" sz="4000" b="1" dirty="0">
                <a:latin typeface="Comic Sans MS" pitchFamily="66" charset="0"/>
                <a:cs typeface="Arial" pitchFamily="34" charset="0"/>
              </a:rPr>
              <a:t> – адаптация, при которой форма тела организма имитирует элементы окружающей среды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4" name="Picture 4" descr="__04_1~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14290"/>
            <a:ext cx="2428892" cy="32385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" name="Picture 4" descr="159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285728"/>
            <a:ext cx="3242275" cy="24288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" name="Picture 4" descr="1799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3643314"/>
            <a:ext cx="3929090" cy="29584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Picture 4" descr="55858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80" y="3620116"/>
            <a:ext cx="3290729" cy="30235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4" descr="3010604_large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43702" y="285728"/>
            <a:ext cx="2253751" cy="30003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228600"/>
            <a:ext cx="8480328" cy="557194"/>
          </a:xfrm>
        </p:spPr>
        <p:txBody>
          <a:bodyPr>
            <a:normAutofit fontScale="90000"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latin typeface="Comic Sans MS" pitchFamily="66" charset="0"/>
              </a:rPr>
              <a:t>Популяция является элементарной единицей эволюции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357158" y="1071546"/>
            <a:ext cx="5715040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Требования к элементарной единице эволюции:</a:t>
            </a:r>
          </a:p>
          <a:p>
            <a:pPr marL="177800" indent="-153988">
              <a:buFont typeface="+mj-lt"/>
              <a:buAutoNum type="arabicPeriod"/>
            </a:pP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Выступать во времени и пространстве как некое единство</a:t>
            </a:r>
          </a:p>
          <a:p>
            <a:pPr marL="177800" indent="-153988">
              <a:buFont typeface="+mj-lt"/>
              <a:buAutoNum type="arabicPeriod"/>
            </a:pP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Быть способной формировать резерв наследственной изменчивости и наследственно изменяться во времени</a:t>
            </a:r>
          </a:p>
          <a:p>
            <a:pPr marL="177800" indent="-153988">
              <a:buFont typeface="+mj-lt"/>
              <a:buAutoNum type="arabicPeriod"/>
            </a:pP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Реально существовать в определенных природных условиях в течение долгого времени</a:t>
            </a:r>
          </a:p>
          <a:p>
            <a:pPr marL="177800" indent="-153988">
              <a:buFont typeface="+mj-lt"/>
              <a:buAutoNum type="arabicPeriod"/>
            </a:pPr>
            <a:endParaRPr lang="ru-RU" sz="1800" dirty="0" smtClean="0">
              <a:latin typeface="Comic Sans MS" pitchFamily="66" charset="0"/>
              <a:cs typeface="Times New Roman" pitchFamily="18" charset="0"/>
            </a:endParaRPr>
          </a:p>
          <a:p>
            <a:pPr marL="177800" indent="-153988">
              <a:buNone/>
            </a:pPr>
            <a:r>
              <a:rPr lang="ru-RU" sz="1800" b="1" dirty="0" smtClean="0">
                <a:latin typeface="Comic Sans MS" pitchFamily="66" charset="0"/>
                <a:cs typeface="Times New Roman" pitchFamily="18" charset="0"/>
              </a:rPr>
              <a:t>Эволюционный материал </a:t>
            </a: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– </a:t>
            </a:r>
            <a:r>
              <a:rPr lang="ru-RU" sz="1800" dirty="0" err="1" smtClean="0">
                <a:latin typeface="Comic Sans MS" pitchFamily="66" charset="0"/>
                <a:cs typeface="Times New Roman" pitchFamily="18" charset="0"/>
              </a:rPr>
              <a:t>генотипически</a:t>
            </a: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 различные особи</a:t>
            </a:r>
          </a:p>
          <a:p>
            <a:pPr marL="177800" indent="-153988">
              <a:buNone/>
            </a:pPr>
            <a:r>
              <a:rPr lang="ru-RU" sz="1800" b="1" dirty="0" smtClean="0">
                <a:latin typeface="Comic Sans MS" pitchFamily="66" charset="0"/>
                <a:cs typeface="Times New Roman" pitchFamily="18" charset="0"/>
              </a:rPr>
              <a:t>Элементарное эволюционное явление </a:t>
            </a: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–изменение генотипического состава популяции</a:t>
            </a:r>
            <a:endParaRPr lang="ru-RU" sz="1800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1071546"/>
            <a:ext cx="250033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286512" y="4786322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Типы распределения особей внутри ареала популяции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радиус индивидуальной активности особей)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2" name="Picture 4" descr="7686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85728"/>
            <a:ext cx="3979570" cy="26606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" name="Picture 4" descr="139255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285728"/>
            <a:ext cx="2571768" cy="30116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" name="Picture 4" descr="172104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3214686"/>
            <a:ext cx="3929090" cy="29488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Picture 4" descr="188076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3500438"/>
            <a:ext cx="3548959" cy="30924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6" name="Picture 4" descr="19060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429000"/>
            <a:ext cx="4209140" cy="29463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" name="Picture 4" descr="258212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285728"/>
            <a:ext cx="4071966" cy="27146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" name="Picture 4" descr="268963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285728"/>
            <a:ext cx="4152135" cy="2786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Picture 4" descr="3312153_large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3429000"/>
            <a:ext cx="3786214" cy="29784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1142984"/>
            <a:ext cx="77153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sz="4000" u="sng" dirty="0" smtClean="0"/>
          </a:p>
          <a:p>
            <a:pPr algn="l"/>
            <a:r>
              <a:rPr lang="ru-RU" sz="4000" b="1" u="sng" dirty="0" smtClean="0">
                <a:latin typeface="Comic Sans MS" pitchFamily="66" charset="0"/>
                <a:cs typeface="Arial" pitchFamily="34" charset="0"/>
              </a:rPr>
              <a:t>Предостерегающая окраска</a:t>
            </a:r>
            <a:r>
              <a:rPr lang="ru-RU" sz="4000" b="1" dirty="0" smtClean="0">
                <a:latin typeface="Comic Sans MS" pitchFamily="66" charset="0"/>
                <a:cs typeface="Arial" pitchFamily="34" charset="0"/>
              </a:rPr>
              <a:t> – адаптация, при которой хорошо защищенный организм, например ядовитый или жалящий, имеет яркую, хорошо заметную окраску</a:t>
            </a:r>
            <a:endParaRPr lang="ru-RU" sz="4000" b="1" dirty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4" name="Picture 4" descr="105157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285728"/>
            <a:ext cx="3619493" cy="27146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" name="Picture 4" descr="11519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214290"/>
            <a:ext cx="3321060" cy="29289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" name="Picture 4" descr="bi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3286124"/>
            <a:ext cx="2714644" cy="32351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4" descr="osa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2" y="3413720"/>
            <a:ext cx="4000528" cy="30156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8" name="Picture 4" descr="lionbi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9" y="285728"/>
            <a:ext cx="3786214" cy="283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" name="Picture 4" descr="potato-beetle060617-2824caswellz"/>
          <p:cNvPicPr>
            <a:picLocks noChangeAspect="1" noChangeArrowheads="1"/>
          </p:cNvPicPr>
          <p:nvPr/>
        </p:nvPicPr>
        <p:blipFill>
          <a:blip r:embed="rId3" cstate="email"/>
          <a:srcRect b="6569"/>
          <a:stretch>
            <a:fillRect/>
          </a:stretch>
        </p:blipFill>
        <p:spPr bwMode="auto">
          <a:xfrm>
            <a:off x="357158" y="3357562"/>
            <a:ext cx="3857652" cy="31821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Picture 4" descr="mimikia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714356"/>
            <a:ext cx="4136972" cy="52149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1785926"/>
            <a:ext cx="74295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b="1" u="sng" dirty="0" smtClean="0">
                <a:latin typeface="Comic Sans MS" pitchFamily="66" charset="0"/>
                <a:cs typeface="Arial" pitchFamily="34" charset="0"/>
              </a:rPr>
              <a:t>Мимикрия </a:t>
            </a:r>
            <a:r>
              <a:rPr lang="ru-RU" sz="4000" b="1" dirty="0" smtClean="0">
                <a:latin typeface="Comic Sans MS" pitchFamily="66" charset="0"/>
                <a:cs typeface="Arial" pitchFamily="34" charset="0"/>
              </a:rPr>
              <a:t>– адаптация, при которой </a:t>
            </a:r>
            <a:r>
              <a:rPr lang="ru-RU" sz="4000" b="1" dirty="0" err="1" smtClean="0">
                <a:latin typeface="Comic Sans MS" pitchFamily="66" charset="0"/>
                <a:cs typeface="Arial" pitchFamily="34" charset="0"/>
              </a:rPr>
              <a:t>слабозащищенный</a:t>
            </a:r>
            <a:r>
              <a:rPr lang="ru-RU" sz="4000" b="1" dirty="0" smtClean="0">
                <a:latin typeface="Comic Sans MS" pitchFamily="66" charset="0"/>
                <a:cs typeface="Arial" pitchFamily="34" charset="0"/>
              </a:rPr>
              <a:t> организм подражает более сильному</a:t>
            </a:r>
            <a:endParaRPr lang="ru-RU" sz="4000" b="1" dirty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90c166a997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1785926"/>
            <a:ext cx="4000528" cy="34802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Picture 4" descr="kemp01_p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57166"/>
            <a:ext cx="4331365" cy="29146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4" descr="j39638_123641156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571876"/>
            <a:ext cx="4393185" cy="29356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8" name="Picture 4" descr="BABOCH-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85728"/>
            <a:ext cx="2218106" cy="4786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3428992" y="642918"/>
            <a:ext cx="185738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Данаида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(ядовитая)</a:t>
            </a:r>
          </a:p>
        </p:txBody>
      </p:sp>
      <p:sp>
        <p:nvSpPr>
          <p:cNvPr id="180230" name="Line 6"/>
          <p:cNvSpPr>
            <a:spLocks noChangeShapeType="1"/>
          </p:cNvSpPr>
          <p:nvPr/>
        </p:nvSpPr>
        <p:spPr bwMode="auto">
          <a:xfrm flipH="1" flipV="1">
            <a:off x="2857488" y="928668"/>
            <a:ext cx="500066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3286116" y="2714620"/>
            <a:ext cx="1992333" cy="57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Нимфалида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 (неядовитая)</a:t>
            </a:r>
          </a:p>
        </p:txBody>
      </p:sp>
      <p:sp>
        <p:nvSpPr>
          <p:cNvPr id="180233" name="Line 9"/>
          <p:cNvSpPr>
            <a:spLocks noChangeShapeType="1"/>
          </p:cNvSpPr>
          <p:nvPr/>
        </p:nvSpPr>
        <p:spPr bwMode="auto">
          <a:xfrm flipH="1" flipV="1">
            <a:off x="2786050" y="3071810"/>
            <a:ext cx="4286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7" name="Picture 4" descr="baboch-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64" y="1071546"/>
            <a:ext cx="2285984" cy="53351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43372" y="3786190"/>
            <a:ext cx="178595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Линеалоида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(неядовитая)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5857884" y="4143380"/>
            <a:ext cx="64135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000496" y="5357826"/>
            <a:ext cx="188593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Пахлиорта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ядовитая)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5643570" y="5643578"/>
            <a:ext cx="7858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00" name="Picture 4" descr="image0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14290"/>
            <a:ext cx="8666155" cy="40719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83301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285720" y="4714884"/>
            <a:ext cx="8385175" cy="14319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Вверху – ядовитые</a:t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r>
              <a:rPr lang="ru-RU" b="1" dirty="0">
                <a:latin typeface="Arial" pitchFamily="34" charset="0"/>
                <a:cs typeface="Arial" pitchFamily="34" charset="0"/>
              </a:rPr>
              <a:t>внизу - неядовитые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221063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72106" y="2928934"/>
            <a:ext cx="4293510" cy="35004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" name="Picture 4" descr="118890_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42852"/>
            <a:ext cx="4042200" cy="5000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noFill/>
        </p:spPr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ru-RU" sz="4800" b="1" dirty="0" smtClean="0">
                <a:latin typeface="Monotype Corsiva" pitchFamily="66" charset="0"/>
              </a:rPr>
              <a:t>Условия, необходимые для осуществления эволюции складываются при действии на популяцию элементарных эволюционных факторов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1714488"/>
            <a:ext cx="750099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b="1" u="sng" dirty="0" smtClean="0">
                <a:latin typeface="Comic Sans MS" pitchFamily="66" charset="0"/>
                <a:cs typeface="Arial" pitchFamily="34" charset="0"/>
              </a:rPr>
              <a:t>Угрожающие позы</a:t>
            </a:r>
            <a:r>
              <a:rPr lang="ru-RU" sz="4000" b="1" dirty="0" smtClean="0">
                <a:latin typeface="Comic Sans MS" pitchFamily="66" charset="0"/>
                <a:cs typeface="Arial" pitchFamily="34" charset="0"/>
              </a:rPr>
              <a:t> – адаптации, при которых организм принимает различные позы  с целью казаться противнику более сильным, крупным и опасным</a:t>
            </a:r>
            <a:endParaRPr lang="ru-RU" sz="4000" b="1" dirty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8" name="Picture 4" descr="_K9R6131_900x6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14290"/>
            <a:ext cx="3643306" cy="24288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" name="Picture 4" descr="0_200dc_e2c49a0d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7" y="214290"/>
            <a:ext cx="3857652" cy="35182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" name="Picture 4" descr="0_1012_ebd19dfb_X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2786058"/>
            <a:ext cx="2637669" cy="3857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Picture 4" descr="0_f1a_b222811a_XL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2" y="3857628"/>
            <a:ext cx="3595680" cy="26967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4" name="Picture 4" descr="03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3849" y="357166"/>
            <a:ext cx="2094904" cy="32861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" name="Picture 4" descr="3662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2786058"/>
            <a:ext cx="2562241" cy="37193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" name="Picture 4" descr="11159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3857628"/>
            <a:ext cx="3714744" cy="27789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Picture 4" descr="macro_evk_0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14744" y="214290"/>
            <a:ext cx="3420300" cy="24288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Comic Sans MS" pitchFamily="66" charset="0"/>
              </a:rPr>
              <a:t>Классификация адаптаций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89567"/>
            <a:ext cx="4138642" cy="4572000"/>
          </a:xfrm>
        </p:spPr>
        <p:txBody>
          <a:bodyPr>
            <a:normAutofit fontScale="70000" lnSpcReduction="20000"/>
          </a:bodyPr>
          <a:lstStyle/>
          <a:p>
            <a:pPr marL="571500" indent="-571500">
              <a:buNone/>
            </a:pPr>
            <a:r>
              <a:rPr lang="en-US" sz="3400" dirty="0" smtClean="0">
                <a:latin typeface="Comic Sans MS" pitchFamily="66" charset="0"/>
              </a:rPr>
              <a:t>I</a:t>
            </a:r>
            <a:r>
              <a:rPr lang="ru-RU" sz="3400" dirty="0" smtClean="0">
                <a:latin typeface="Comic Sans MS" pitchFamily="66" charset="0"/>
              </a:rPr>
              <a:t>. По происхождению</a:t>
            </a:r>
          </a:p>
          <a:p>
            <a:pPr marL="571500" indent="-571500">
              <a:buNone/>
            </a:pPr>
            <a:r>
              <a:rPr lang="ru-RU" sz="3400" dirty="0" smtClean="0">
                <a:latin typeface="Comic Sans MS" pitchFamily="66" charset="0"/>
              </a:rPr>
              <a:t>1.1 </a:t>
            </a:r>
            <a:r>
              <a:rPr lang="ru-RU" sz="3400" dirty="0" err="1" smtClean="0">
                <a:latin typeface="Comic Sans MS" pitchFamily="66" charset="0"/>
              </a:rPr>
              <a:t>преадаптивные</a:t>
            </a:r>
            <a:r>
              <a:rPr lang="ru-RU" sz="3400" dirty="0" smtClean="0">
                <a:latin typeface="Comic Sans MS" pitchFamily="66" charset="0"/>
              </a:rPr>
              <a:t> адаптации</a:t>
            </a:r>
          </a:p>
          <a:p>
            <a:pPr marL="571500" indent="-571500">
              <a:buNone/>
            </a:pPr>
            <a:r>
              <a:rPr lang="ru-RU" sz="3400" dirty="0" smtClean="0">
                <a:latin typeface="Comic Sans MS" pitchFamily="66" charset="0"/>
              </a:rPr>
              <a:t>1.2 комбинативные адаптации</a:t>
            </a:r>
          </a:p>
          <a:p>
            <a:pPr marL="571500" indent="-571500">
              <a:buNone/>
            </a:pPr>
            <a:r>
              <a:rPr lang="ru-RU" sz="3400" dirty="0" smtClean="0">
                <a:latin typeface="Comic Sans MS" pitchFamily="66" charset="0"/>
              </a:rPr>
              <a:t>1.3 </a:t>
            </a:r>
            <a:r>
              <a:rPr lang="ru-RU" sz="3400" dirty="0" err="1" smtClean="0">
                <a:latin typeface="Comic Sans MS" pitchFamily="66" charset="0"/>
              </a:rPr>
              <a:t>постадаптивные</a:t>
            </a:r>
            <a:r>
              <a:rPr lang="ru-RU" sz="3400" dirty="0" smtClean="0">
                <a:latin typeface="Comic Sans MS" pitchFamily="66" charset="0"/>
              </a:rPr>
              <a:t> адаптации</a:t>
            </a:r>
          </a:p>
          <a:p>
            <a:pPr marL="571500" indent="-571500">
              <a:buNone/>
            </a:pPr>
            <a:r>
              <a:rPr lang="en-US" sz="3400" dirty="0" smtClean="0">
                <a:latin typeface="Comic Sans MS" pitchFamily="66" charset="0"/>
              </a:rPr>
              <a:t>II</a:t>
            </a:r>
            <a:r>
              <a:rPr lang="ru-RU" sz="3400" dirty="0" smtClean="0">
                <a:latin typeface="Comic Sans MS" pitchFamily="66" charset="0"/>
              </a:rPr>
              <a:t>. По принадлежности к  аспектам среды</a:t>
            </a:r>
          </a:p>
          <a:p>
            <a:pPr marL="571500" indent="-571500">
              <a:buNone/>
            </a:pPr>
            <a:r>
              <a:rPr lang="ru-RU" sz="3400" dirty="0" smtClean="0">
                <a:latin typeface="Comic Sans MS" pitchFamily="66" charset="0"/>
              </a:rPr>
              <a:t>2.1 </a:t>
            </a:r>
            <a:r>
              <a:rPr lang="ru-RU" sz="3400" dirty="0" err="1" smtClean="0">
                <a:latin typeface="Comic Sans MS" pitchFamily="66" charset="0"/>
              </a:rPr>
              <a:t>коадаптации</a:t>
            </a:r>
            <a:endParaRPr lang="ru-RU" sz="3400" dirty="0" smtClean="0">
              <a:latin typeface="Comic Sans MS" pitchFamily="66" charset="0"/>
            </a:endParaRPr>
          </a:p>
          <a:p>
            <a:pPr marL="571500" indent="-571500">
              <a:buNone/>
            </a:pPr>
            <a:r>
              <a:rPr lang="ru-RU" sz="3400" dirty="0" smtClean="0">
                <a:latin typeface="Comic Sans MS" pitchFamily="66" charset="0"/>
              </a:rPr>
              <a:t>2.2 конгруэнции</a:t>
            </a:r>
          </a:p>
          <a:p>
            <a:pPr marL="571500" indent="-571500">
              <a:buNone/>
            </a:pPr>
            <a:r>
              <a:rPr lang="ru-RU" sz="3400" dirty="0" smtClean="0">
                <a:latin typeface="Comic Sans MS" pitchFamily="66" charset="0"/>
              </a:rPr>
              <a:t>2.3 биоценотические адаптации</a:t>
            </a:r>
          </a:p>
          <a:p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1589567"/>
            <a:ext cx="4286279" cy="4572000"/>
          </a:xfrm>
        </p:spPr>
        <p:txBody>
          <a:bodyPr>
            <a:normAutofit fontScale="70000" lnSpcReduction="20000"/>
          </a:bodyPr>
          <a:lstStyle/>
          <a:p>
            <a:pPr marL="571500" indent="-571500">
              <a:buNone/>
            </a:pPr>
            <a:r>
              <a:rPr lang="en-US" sz="3200" dirty="0" smtClean="0">
                <a:latin typeface="Comic Sans MS" pitchFamily="66" charset="0"/>
              </a:rPr>
              <a:t>III</a:t>
            </a:r>
            <a:r>
              <a:rPr lang="ru-RU" sz="3200" dirty="0" smtClean="0">
                <a:latin typeface="Comic Sans MS" pitchFamily="66" charset="0"/>
              </a:rPr>
              <a:t>. </a:t>
            </a:r>
            <a:r>
              <a:rPr lang="ru-RU" sz="3400" dirty="0" smtClean="0">
                <a:latin typeface="Comic Sans MS" pitchFamily="66" charset="0"/>
              </a:rPr>
              <a:t>По эволюционному масштабу</a:t>
            </a:r>
          </a:p>
          <a:p>
            <a:pPr marL="571500" indent="-571500">
              <a:buNone/>
            </a:pPr>
            <a:r>
              <a:rPr lang="ru-RU" sz="3400" dirty="0" smtClean="0">
                <a:latin typeface="Comic Sans MS" pitchFamily="66" charset="0"/>
              </a:rPr>
              <a:t>3.1 специализированные адаптации</a:t>
            </a:r>
          </a:p>
          <a:p>
            <a:pPr marL="571500" indent="-571500">
              <a:buNone/>
            </a:pPr>
            <a:r>
              <a:rPr lang="ru-RU" sz="3400" dirty="0" smtClean="0">
                <a:latin typeface="Comic Sans MS" pitchFamily="66" charset="0"/>
              </a:rPr>
              <a:t>3.2 общие адаптации</a:t>
            </a:r>
          </a:p>
          <a:p>
            <a:pPr marL="571500" indent="-571500">
              <a:buNone/>
            </a:pPr>
            <a:r>
              <a:rPr lang="en-US" sz="3400" dirty="0" smtClean="0">
                <a:latin typeface="Comic Sans MS" pitchFamily="66" charset="0"/>
              </a:rPr>
              <a:t>IV</a:t>
            </a:r>
            <a:r>
              <a:rPr lang="ru-RU" sz="3400" dirty="0" smtClean="0">
                <a:latin typeface="Comic Sans MS" pitchFamily="66" charset="0"/>
              </a:rPr>
              <a:t>. По онтогенетическому масштабу</a:t>
            </a:r>
          </a:p>
          <a:p>
            <a:pPr marL="571500" indent="-571500">
              <a:buNone/>
            </a:pPr>
            <a:r>
              <a:rPr lang="ru-RU" sz="3400" dirty="0" smtClean="0">
                <a:latin typeface="Comic Sans MS" pitchFamily="66" charset="0"/>
              </a:rPr>
              <a:t>4.1 кратковременные</a:t>
            </a:r>
          </a:p>
          <a:p>
            <a:pPr marL="571500" indent="-571500">
              <a:buNone/>
            </a:pPr>
            <a:r>
              <a:rPr lang="ru-RU" sz="3400" dirty="0" smtClean="0">
                <a:latin typeface="Comic Sans MS" pitchFamily="66" charset="0"/>
              </a:rPr>
              <a:t>4.2 долговременные</a:t>
            </a:r>
          </a:p>
          <a:p>
            <a:pPr marL="571500" indent="-571500">
              <a:buNone/>
            </a:pPr>
            <a:r>
              <a:rPr lang="ru-RU" sz="3400" dirty="0" smtClean="0">
                <a:latin typeface="Comic Sans MS" pitchFamily="66" charset="0"/>
              </a:rPr>
              <a:t>4.3 периодические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Comic Sans MS" pitchFamily="66" charset="0"/>
                <a:cs typeface="Arial" pitchFamily="34" charset="0"/>
              </a:rPr>
              <a:t/>
            </a:r>
            <a:br>
              <a:rPr lang="ru-RU" b="1" dirty="0" smtClean="0">
                <a:latin typeface="Comic Sans MS" pitchFamily="66" charset="0"/>
                <a:cs typeface="Arial" pitchFamily="34" charset="0"/>
              </a:rPr>
            </a:br>
            <a:r>
              <a:rPr lang="ru-RU" b="1" dirty="0" smtClean="0">
                <a:latin typeface="Comic Sans MS" pitchFamily="66" charset="0"/>
                <a:cs typeface="Arial" pitchFamily="34" charset="0"/>
              </a:rPr>
              <a:t>Заключение</a:t>
            </a:r>
            <a:br>
              <a:rPr lang="ru-RU" b="1" dirty="0" smtClean="0">
                <a:latin typeface="Comic Sans MS" pitchFamily="66" charset="0"/>
                <a:cs typeface="Arial" pitchFamily="34" charset="0"/>
              </a:rPr>
            </a:br>
            <a:endParaRPr lang="ru-RU" dirty="0">
              <a:latin typeface="Comic Sans MS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indent="444500"/>
            <a:r>
              <a:rPr lang="ru-RU" sz="3200" dirty="0" smtClean="0">
                <a:latin typeface="Arial" pitchFamily="34" charset="0"/>
                <a:cs typeface="Arial" pitchFamily="34" charset="0"/>
              </a:rPr>
              <a:t>Приспособленность повышает шансы   организмов на выживание и оставление потомства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indent="444500"/>
            <a:r>
              <a:rPr lang="ru-RU" sz="3200" dirty="0" smtClean="0">
                <a:latin typeface="Arial" pitchFamily="34" charset="0"/>
                <a:cs typeface="Arial" pitchFamily="34" charset="0"/>
              </a:rPr>
              <a:t>Каждый организм имеет множество адаптаций, которые образовывались в результате действия естественного отбора во вполне определенных условиях среды. При изменении этих условий  адаптации могут потерять свою приспособительную ценность и даже принести вред обладателю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т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адаптации имеют относительную целесообразность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868" y="228600"/>
            <a:ext cx="5194180" cy="99060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latin typeface="Comic Sans MS" pitchFamily="66" charset="0"/>
              </a:rPr>
              <a:t>КЛЮЧЕВОЙ ВОПРОС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5143536" cy="4686320"/>
          </a:xfrm>
        </p:spPr>
        <p:txBody>
          <a:bodyPr>
            <a:normAutofit/>
          </a:bodyPr>
          <a:lstStyle/>
          <a:p>
            <a:pPr marL="319088" indent="41275">
              <a:buNone/>
            </a:pPr>
            <a:r>
              <a:rPr lang="ru-RU" sz="3600" dirty="0" smtClean="0">
                <a:latin typeface="Comic Sans MS" pitchFamily="66" charset="0"/>
              </a:rPr>
              <a:t>Каким образом взаимодействие факторов эволюции определяет формирование адаптаций организмов к условиям обитания?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" name="Рисунок 7" descr="CHAMLN1.WM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142852"/>
            <a:ext cx="1434287" cy="1071546"/>
          </a:xfrm>
          <a:prstGeom prst="rect">
            <a:avLst/>
          </a:prstGeom>
        </p:spPr>
      </p:pic>
      <p:pic>
        <p:nvPicPr>
          <p:cNvPr id="9" name="Рисунок 8" descr="TURTLE2.WM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00694" y="2857496"/>
            <a:ext cx="3431199" cy="2461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387980" cy="44958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Дать три определения понятию </a:t>
            </a:r>
            <a:r>
              <a:rPr lang="ru-RU" b="1" i="1" dirty="0" smtClean="0">
                <a:latin typeface="Comic Sans MS" pitchFamily="66" charset="0"/>
              </a:rPr>
              <a:t>вид </a:t>
            </a:r>
            <a:r>
              <a:rPr lang="ru-RU" i="1" dirty="0" smtClean="0">
                <a:latin typeface="Comic Sans MS" pitchFamily="66" charset="0"/>
              </a:rPr>
              <a:t>(структурное, функциональное, генетическое)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Домашнее задание</a:t>
            </a:r>
            <a:endParaRPr lang="ru-RU" dirty="0"/>
          </a:p>
        </p:txBody>
      </p:sp>
      <p:pic>
        <p:nvPicPr>
          <p:cNvPr id="5" name="Рисунок 4" descr="ANTN029.WM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00694" y="1714488"/>
            <a:ext cx="2807285" cy="4643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269493"/>
            <a:ext cx="821537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Для того чтобы процесс эволюции был «запущен», необходимо </a:t>
            </a:r>
            <a:r>
              <a:rPr kumimoji="0" lang="ru-RU" sz="23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давление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на популяцию минимум </a:t>
            </a:r>
            <a:r>
              <a:rPr kumimoji="0" lang="ru-RU" sz="23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3-х типов факторов: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</a:pP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Факторы, вызывающие изменения в генофонде популяции: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3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наследственная изменчивость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3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популяционные волны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2"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Фактор, разделяющий одну исходную популяцию на две или более новых: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3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изоляция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3"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Фактор, направляющий эволюционный процесс и обеспечивающий</a:t>
            </a:r>
            <a:r>
              <a:rPr kumimoji="0" lang="ru-RU" sz="2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закрепление в популяции определенных адаптаций и изменений живых организмов: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3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естественный отбор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3152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Monotype Corsiva" pitchFamily="66" charset="0"/>
              </a:rPr>
              <a:t>Наследственная (генотипическая) изменчивость</a:t>
            </a:r>
            <a:endParaRPr lang="ru-RU" sz="3600" b="1" dirty="0">
              <a:ln>
                <a:solidFill>
                  <a:schemeClr val="accent1"/>
                </a:solidFill>
              </a:ln>
              <a:solidFill>
                <a:schemeClr val="accent1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500306"/>
            <a:ext cx="3855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Комбинативная изменчивость 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2500306"/>
            <a:ext cx="3538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Мутационная изменчивость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15363" name="Picture 3" descr="F:\Ленкова\Новая папка\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4441" y="3429000"/>
            <a:ext cx="3714776" cy="278608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</p:pic>
      <p:pic>
        <p:nvPicPr>
          <p:cNvPr id="15364" name="Picture 4" descr="F:\Ленкова\Новая папка\biol18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429000"/>
            <a:ext cx="4183307" cy="278608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 rot="10800000" flipV="1">
            <a:off x="2714612" y="1500174"/>
            <a:ext cx="1571636" cy="1071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286248" y="1500174"/>
            <a:ext cx="1785950" cy="1071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00298" y="1142984"/>
            <a:ext cx="3599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По влиянию на структуру генов и хромосом</a:t>
            </a:r>
            <a:endParaRPr lang="ru-RU" sz="1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u="sng" dirty="0" smtClean="0">
                <a:latin typeface="Monotype Corsiva" pitchFamily="66" charset="0"/>
              </a:rPr>
              <a:t>Популяционные волны</a:t>
            </a:r>
            <a:endParaRPr lang="ru-RU" sz="3200" b="1" u="sng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357686" y="3286124"/>
            <a:ext cx="4336924" cy="2757494"/>
          </a:xfrm>
        </p:spPr>
        <p:txBody>
          <a:bodyPr/>
          <a:lstStyle/>
          <a:p>
            <a:pPr algn="r">
              <a:buNone/>
            </a:pPr>
            <a:r>
              <a:rPr lang="ru-RU" sz="2400" dirty="0" smtClean="0">
                <a:latin typeface="Monotype Corsiva" pitchFamily="66" charset="0"/>
              </a:rPr>
              <a:t>Колебания численности особей в популяциях жертвы </a:t>
            </a:r>
          </a:p>
          <a:p>
            <a:pPr algn="r">
              <a:buNone/>
            </a:pPr>
            <a:r>
              <a:rPr lang="ru-RU" sz="2400" dirty="0" smtClean="0">
                <a:latin typeface="Monotype Corsiva" pitchFamily="66" charset="0"/>
              </a:rPr>
              <a:t>(заяц-беляк, сплошная линия) и хищников (</a:t>
            </a:r>
            <a:r>
              <a:rPr lang="ru-RU" sz="2400" i="1" dirty="0" smtClean="0">
                <a:latin typeface="Monotype Corsiva" pitchFamily="66" charset="0"/>
              </a:rPr>
              <a:t>А -</a:t>
            </a:r>
            <a:r>
              <a:rPr lang="ru-RU" sz="2400" dirty="0" smtClean="0">
                <a:latin typeface="Monotype Corsiva" pitchFamily="66" charset="0"/>
              </a:rPr>
              <a:t> рыси; </a:t>
            </a:r>
          </a:p>
          <a:p>
            <a:pPr algn="r">
              <a:buNone/>
            </a:pPr>
            <a:r>
              <a:rPr lang="ru-RU" sz="2400" i="1" dirty="0" smtClean="0">
                <a:latin typeface="Monotype Corsiva" pitchFamily="66" charset="0"/>
              </a:rPr>
              <a:t>B</a:t>
            </a:r>
            <a:r>
              <a:rPr lang="ru-RU" sz="2400" dirty="0" smtClean="0">
                <a:latin typeface="Monotype Corsiva" pitchFamily="66" charset="0"/>
              </a:rPr>
              <a:t> - лисицы; </a:t>
            </a:r>
          </a:p>
          <a:p>
            <a:pPr algn="r">
              <a:buNone/>
            </a:pPr>
            <a:r>
              <a:rPr lang="ru-RU" sz="2400" i="1" dirty="0" smtClean="0">
                <a:latin typeface="Monotype Corsiva" pitchFamily="66" charset="0"/>
              </a:rPr>
              <a:t>Д</a:t>
            </a:r>
            <a:r>
              <a:rPr lang="ru-RU" sz="2400" dirty="0" smtClean="0">
                <a:latin typeface="Monotype Corsiva" pitchFamily="66" charset="0"/>
              </a:rPr>
              <a:t> - волка)</a:t>
            </a:r>
          </a:p>
          <a:p>
            <a:endParaRPr lang="ru-RU" dirty="0"/>
          </a:p>
        </p:txBody>
      </p:sp>
      <p:pic>
        <p:nvPicPr>
          <p:cNvPr id="16386" name="Picture 2" descr="image26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428736"/>
            <a:ext cx="3140075" cy="466725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u="sng" dirty="0" smtClean="0">
                <a:latin typeface="Monotype Corsiva" pitchFamily="66" charset="0"/>
              </a:rPr>
              <a:t>Дрейф</a:t>
            </a:r>
            <a:r>
              <a:rPr lang="ru-RU" b="1" u="sng" dirty="0" smtClean="0">
                <a:latin typeface="Monotype Corsiva" pitchFamily="66" charset="0"/>
              </a:rPr>
              <a:t> </a:t>
            </a:r>
            <a:r>
              <a:rPr lang="ru-RU" sz="3200" b="1" u="sng" dirty="0" smtClean="0">
                <a:latin typeface="Monotype Corsiva" pitchFamily="66" charset="0"/>
              </a:rPr>
              <a:t>генов</a:t>
            </a:r>
            <a:endParaRPr lang="ru-RU" sz="3200" b="1" u="sng" dirty="0">
              <a:latin typeface="Monotype Corsiva" pitchFamily="66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1285860"/>
            <a:ext cx="5569566" cy="45720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714612" y="6072206"/>
            <a:ext cx="4209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Эффект «бутылочного горлышка» 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857224" y="857232"/>
            <a:ext cx="4714908" cy="414340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071538" y="2214554"/>
            <a:ext cx="2071702" cy="192882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286116" y="2357430"/>
            <a:ext cx="2000264" cy="20002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857356" y="2571744"/>
            <a:ext cx="571504" cy="50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214546" y="3286124"/>
            <a:ext cx="571504" cy="57150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14414" y="2857496"/>
            <a:ext cx="571504" cy="50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571868" y="3357562"/>
            <a:ext cx="571504" cy="50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572000" y="3214686"/>
            <a:ext cx="571504" cy="50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786050" y="1357298"/>
            <a:ext cx="785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А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0298" y="2500306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  <a:latin typeface="Monotype Corsiva" pitchFamily="66" charset="0"/>
              </a:rPr>
              <a:t>В</a:t>
            </a:r>
            <a:endParaRPr lang="ru-RU" sz="3600" b="1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6472" y="2534330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Monotype Corsiva" pitchFamily="66" charset="0"/>
              </a:rPr>
              <a:t>С</a:t>
            </a:r>
            <a:endParaRPr lang="ru-RU" sz="36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8794" y="2571744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Д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5852" y="285749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Е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14546" y="3286124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Monotype Corsiva" pitchFamily="66" charset="0"/>
              </a:rPr>
              <a:t>F</a:t>
            </a: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1868" y="3286124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C3399"/>
                </a:solidFill>
                <a:latin typeface="Monotype Corsiva" pitchFamily="66" charset="0"/>
              </a:rPr>
              <a:t>G</a:t>
            </a:r>
            <a:endParaRPr lang="ru-RU" sz="3200" b="1" dirty="0">
              <a:solidFill>
                <a:srgbClr val="CC3399"/>
              </a:solidFill>
              <a:latin typeface="Monotype Corsiva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321468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Monotype Corsiva" pitchFamily="66" charset="0"/>
              </a:rPr>
              <a:t>H</a:t>
            </a:r>
            <a:endParaRPr lang="ru-RU" sz="32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00760" y="1643050"/>
            <a:ext cx="3000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А - </a:t>
            </a:r>
            <a:r>
              <a:rPr lang="ru-RU" sz="2400" dirty="0" smtClean="0">
                <a:latin typeface="Monotype Corsiva" pitchFamily="66" charset="0"/>
              </a:rPr>
              <a:t>изоляция</a:t>
            </a:r>
          </a:p>
          <a:p>
            <a:r>
              <a:rPr lang="ru-RU" sz="2400" b="1" dirty="0" smtClean="0">
                <a:latin typeface="Monotype Corsiva" pitchFamily="66" charset="0"/>
              </a:rPr>
              <a:t>В</a:t>
            </a:r>
            <a:r>
              <a:rPr lang="en-US" sz="2400" b="1" dirty="0" smtClean="0">
                <a:latin typeface="Monotype Corsiva" pitchFamily="66" charset="0"/>
              </a:rPr>
              <a:t> </a:t>
            </a:r>
            <a:r>
              <a:rPr lang="en-US" sz="2400" dirty="0" smtClean="0">
                <a:latin typeface="Monotype Corsiva" pitchFamily="66" charset="0"/>
              </a:rPr>
              <a:t>- </a:t>
            </a:r>
            <a:r>
              <a:rPr lang="ru-RU" sz="2400" dirty="0" smtClean="0">
                <a:latin typeface="Monotype Corsiva" pitchFamily="66" charset="0"/>
              </a:rPr>
              <a:t>первичная изоляция</a:t>
            </a:r>
          </a:p>
          <a:p>
            <a:r>
              <a:rPr lang="ru-RU" sz="2400" b="1" dirty="0" smtClean="0">
                <a:latin typeface="Monotype Corsiva" pitchFamily="66" charset="0"/>
              </a:rPr>
              <a:t>С</a:t>
            </a:r>
            <a:r>
              <a:rPr lang="ru-RU" sz="2400" dirty="0" smtClean="0">
                <a:latin typeface="Monotype Corsiva" pitchFamily="66" charset="0"/>
              </a:rPr>
              <a:t> - вторичная изоляция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4348" y="5286388"/>
            <a:ext cx="478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Monotype Corsiva" pitchFamily="66" charset="0"/>
              </a:rPr>
              <a:t>D - </a:t>
            </a:r>
            <a:r>
              <a:rPr lang="ru-RU" sz="2400" dirty="0" smtClean="0">
                <a:latin typeface="Monotype Corsiva" pitchFamily="66" charset="0"/>
              </a:rPr>
              <a:t>пространственная (географическая)</a:t>
            </a:r>
          </a:p>
          <a:p>
            <a:r>
              <a:rPr lang="en-US" sz="2400" b="1" dirty="0" smtClean="0">
                <a:latin typeface="Monotype Corsiva" pitchFamily="66" charset="0"/>
              </a:rPr>
              <a:t>E</a:t>
            </a:r>
            <a:r>
              <a:rPr lang="en-US" sz="2400" dirty="0" smtClean="0">
                <a:latin typeface="Monotype Corsiva" pitchFamily="66" charset="0"/>
              </a:rPr>
              <a:t> </a:t>
            </a:r>
            <a:r>
              <a:rPr lang="ru-RU" sz="2400" dirty="0" smtClean="0">
                <a:latin typeface="Monotype Corsiva" pitchFamily="66" charset="0"/>
              </a:rPr>
              <a:t>-</a:t>
            </a:r>
            <a:r>
              <a:rPr lang="en-US" sz="2400" dirty="0" smtClean="0">
                <a:latin typeface="Monotype Corsiva" pitchFamily="66" charset="0"/>
              </a:rPr>
              <a:t> </a:t>
            </a:r>
            <a:r>
              <a:rPr lang="ru-RU" sz="2400" dirty="0" smtClean="0">
                <a:latin typeface="Monotype Corsiva" pitchFamily="66" charset="0"/>
              </a:rPr>
              <a:t>экологическая</a:t>
            </a:r>
          </a:p>
          <a:p>
            <a:r>
              <a:rPr lang="en-US" sz="2400" b="1" dirty="0" smtClean="0">
                <a:latin typeface="Monotype Corsiva" pitchFamily="66" charset="0"/>
              </a:rPr>
              <a:t>F - </a:t>
            </a:r>
            <a:r>
              <a:rPr lang="ru-RU" sz="2400" dirty="0" smtClean="0">
                <a:latin typeface="Monotype Corsiva" pitchFamily="66" charset="0"/>
              </a:rPr>
              <a:t>временная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43570" y="3786190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Monotype Corsiva" pitchFamily="66" charset="0"/>
              </a:rPr>
              <a:t>G</a:t>
            </a:r>
            <a:r>
              <a:rPr lang="en-US" sz="2400" dirty="0" smtClean="0">
                <a:latin typeface="Monotype Corsiva" pitchFamily="66" charset="0"/>
              </a:rPr>
              <a:t> </a:t>
            </a:r>
            <a:r>
              <a:rPr lang="ru-RU" sz="2400" dirty="0" smtClean="0">
                <a:latin typeface="Monotype Corsiva" pitchFamily="66" charset="0"/>
              </a:rPr>
              <a:t>- этологическая</a:t>
            </a:r>
          </a:p>
          <a:p>
            <a:r>
              <a:rPr lang="en-US" sz="2400" b="1" dirty="0" smtClean="0">
                <a:latin typeface="Monotype Corsiva" pitchFamily="66" charset="0"/>
              </a:rPr>
              <a:t>H</a:t>
            </a:r>
            <a:r>
              <a:rPr lang="en-US" sz="2400" dirty="0" smtClean="0">
                <a:latin typeface="Monotype Corsiva" pitchFamily="66" charset="0"/>
              </a:rPr>
              <a:t> - </a:t>
            </a:r>
            <a:r>
              <a:rPr lang="ru-RU" sz="2400" dirty="0" smtClean="0">
                <a:latin typeface="Monotype Corsiva" pitchFamily="66" charset="0"/>
              </a:rPr>
              <a:t>морфофизиологическая 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596" y="285728"/>
            <a:ext cx="2101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u="sng" dirty="0" smtClean="0">
                <a:latin typeface="Monotype Corsiva" pitchFamily="66" charset="0"/>
              </a:rPr>
              <a:t>Изоляция</a:t>
            </a:r>
            <a:endParaRPr lang="ru-RU" sz="4000" b="1" i="1" u="sng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1055</Words>
  <Application>Microsoft Office PowerPoint</Application>
  <PresentationFormat>Экран (4:3)</PresentationFormat>
  <Paragraphs>161</Paragraphs>
  <Slides>46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Обычная</vt:lpstr>
      <vt:lpstr>Факторы эволюционного процесса и их роль в формировании адаптаций организмов</vt:lpstr>
      <vt:lpstr>Вопросы семинара</vt:lpstr>
      <vt:lpstr>Популяция является элементарной единицей эволюции</vt:lpstr>
      <vt:lpstr>Презентация PowerPoint</vt:lpstr>
      <vt:lpstr>Презентация PowerPoint</vt:lpstr>
      <vt:lpstr>Наследственная (генотипическая) изменчивость</vt:lpstr>
      <vt:lpstr>Популяционные волны</vt:lpstr>
      <vt:lpstr>Дрейф генов</vt:lpstr>
      <vt:lpstr>Презентация PowerPoint</vt:lpstr>
      <vt:lpstr>Пространственная (географическая) изоляция</vt:lpstr>
      <vt:lpstr>Этологическая изоляция</vt:lpstr>
      <vt:lpstr>Заключение</vt:lpstr>
      <vt:lpstr>Презентация PowerPoint</vt:lpstr>
      <vt:lpstr>Презентация PowerPoint</vt:lpstr>
      <vt:lpstr>Движущая форма отбора </vt:lpstr>
      <vt:lpstr>Индустриальный меланизм</vt:lpstr>
      <vt:lpstr>Стабилизирующая форма отбора</vt:lpstr>
      <vt:lpstr>Презентация PowerPoint</vt:lpstr>
      <vt:lpstr>Дизруптивная форма отбора</vt:lpstr>
      <vt:lpstr>Презентация PowerPoint</vt:lpstr>
      <vt:lpstr>Сравнение форм естественного отбора</vt:lpstr>
      <vt:lpstr>ЗАКЛЮЧЕНИЕ</vt:lpstr>
      <vt:lpstr>Презентация PowerPoint</vt:lpstr>
      <vt:lpstr> Покровительственная окраска – адаптация, при которой общая окраска тела сливается с окружающим пространством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Вверху – ядовитые внизу - неядовитые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 адаптаций</vt:lpstr>
      <vt:lpstr> Заключение </vt:lpstr>
      <vt:lpstr>КЛЮЧЕВОЙ ВОПРОС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Факторы эволюционного процесса и их роль в формировании адаптаций организмов</dc:title>
  <cp:lastModifiedBy>Admin</cp:lastModifiedBy>
  <cp:revision>75</cp:revision>
  <dcterms:modified xsi:type="dcterms:W3CDTF">2011-12-15T03:52:25Z</dcterms:modified>
</cp:coreProperties>
</file>